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27"/>
  </p:notesMasterIdLst>
  <p:sldIdLst>
    <p:sldId id="256" r:id="rId2"/>
    <p:sldId id="262" r:id="rId3"/>
    <p:sldId id="263" r:id="rId4"/>
    <p:sldId id="265" r:id="rId5"/>
    <p:sldId id="257" r:id="rId6"/>
    <p:sldId id="258" r:id="rId7"/>
    <p:sldId id="264" r:id="rId8"/>
    <p:sldId id="280" r:id="rId9"/>
    <p:sldId id="281" r:id="rId10"/>
    <p:sldId id="282" r:id="rId11"/>
    <p:sldId id="283" r:id="rId12"/>
    <p:sldId id="267" r:id="rId13"/>
    <p:sldId id="268" r:id="rId14"/>
    <p:sldId id="259" r:id="rId15"/>
    <p:sldId id="270" r:id="rId16"/>
    <p:sldId id="271" r:id="rId17"/>
    <p:sldId id="273" r:id="rId18"/>
    <p:sldId id="274" r:id="rId19"/>
    <p:sldId id="269" r:id="rId20"/>
    <p:sldId id="275" r:id="rId21"/>
    <p:sldId id="276" r:id="rId22"/>
    <p:sldId id="277" r:id="rId23"/>
    <p:sldId id="279" r:id="rId24"/>
    <p:sldId id="278" r:id="rId25"/>
    <p:sldId id="261" r:id="rId2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10"/>
  </p:normalViewPr>
  <p:slideViewPr>
    <p:cSldViewPr snapToGrid="0" snapToObjects="1">
      <p:cViewPr varScale="1">
        <p:scale>
          <a:sx n="55" d="100"/>
          <a:sy n="55" d="100"/>
        </p:scale>
        <p:origin x="6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0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914400"/>
            <a:ext cx="10969943" cy="640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124315" y="914400"/>
            <a:ext cx="3510382" cy="64008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83818" y="1558138"/>
            <a:ext cx="8778240" cy="3906317"/>
          </a:xfrm>
        </p:spPr>
        <p:txBody>
          <a:bodyPr anchor="b">
            <a:normAutofit/>
          </a:bodyPr>
          <a:lstStyle>
            <a:lvl1pPr algn="l">
              <a:defRPr sz="708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20018" y="5604295"/>
            <a:ext cx="8778240" cy="1097280"/>
          </a:xfrm>
        </p:spPr>
        <p:txBody>
          <a:bodyPr anchor="t">
            <a:normAutofit/>
          </a:bodyPr>
          <a:lstStyle>
            <a:lvl1pPr marL="0" indent="0" algn="l">
              <a:buNone/>
              <a:defRPr sz="2640" cap="none" spc="0" baseline="0">
                <a:solidFill>
                  <a:schemeClr val="accent1">
                    <a:lumMod val="20000"/>
                    <a:lumOff val="80000"/>
                  </a:schemeClr>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67502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D73815-2707-4475-8F1A-B873CB631BB4}"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747359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7200" y="1188720"/>
            <a:ext cx="3383280" cy="5943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641494" y="1042416"/>
            <a:ext cx="8778240" cy="614476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4AFB99-0EAB-4182-AFF8-E214C82A68F6}"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66929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70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7707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41494" y="1558138"/>
            <a:ext cx="8778240" cy="3906317"/>
          </a:xfrm>
        </p:spPr>
        <p:txBody>
          <a:bodyPr anchor="b">
            <a:normAutofit/>
          </a:bodyPr>
          <a:lstStyle>
            <a:lvl1pPr>
              <a:defRPr sz="7080" b="0" spc="-12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63440" y="5607101"/>
            <a:ext cx="8778240" cy="1097280"/>
          </a:xfrm>
        </p:spPr>
        <p:txBody>
          <a:bodyPr anchor="t">
            <a:normAutofit/>
          </a:bodyPr>
          <a:lstStyle>
            <a:lvl1pPr marL="0" indent="0">
              <a:buNone/>
              <a:defRPr sz="2640" cap="none" spc="0" baseline="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88148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41494" y="1042416"/>
            <a:ext cx="4169664"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81744" y="1042416"/>
            <a:ext cx="4169664"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3C6A301-0538-44EC-B09D-202E1042A48B}" type="datetimeFigureOut">
              <a:rPr lang="en-US" smtClean="0"/>
              <a:t>1/24/2024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12142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41494" y="1228303"/>
            <a:ext cx="4169664" cy="969264"/>
          </a:xfrm>
        </p:spPr>
        <p:txBody>
          <a:bodyPr anchor="b">
            <a:normAutofit/>
          </a:bodyPr>
          <a:lstStyle>
            <a:lvl1pPr marL="0" indent="0">
              <a:spcBef>
                <a:spcPts val="0"/>
              </a:spcBef>
              <a:buNone/>
              <a:defRPr sz="2400" b="1">
                <a:solidFill>
                  <a:schemeClr val="tx1">
                    <a:lumMod val="65000"/>
                    <a:lumOff val="3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4641494" y="2317123"/>
            <a:ext cx="4169664" cy="4828032"/>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82156" y="1228304"/>
            <a:ext cx="4169664" cy="975805"/>
          </a:xfrm>
        </p:spPr>
        <p:txBody>
          <a:bodyPr anchor="b">
            <a:normAutofit/>
          </a:bodyPr>
          <a:lstStyle>
            <a:lvl1pPr marL="0" indent="0">
              <a:spcBef>
                <a:spcPts val="0"/>
              </a:spcBef>
              <a:buNone/>
              <a:defRPr sz="2400" b="1">
                <a:solidFill>
                  <a:schemeClr val="tx1">
                    <a:lumMod val="65000"/>
                    <a:lumOff val="3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9382156" y="2317123"/>
            <a:ext cx="4169664" cy="4828032"/>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D789574A-8875-45EF-8EA2-3CAA0F7ABC4C}" type="datetimeFigureOut">
              <a:rPr lang="en-US" smtClean="0"/>
              <a:t>1/24/2024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786506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7EF4D4C-5367-4C26-9E2B-D8088D7FCA81}" type="datetimeFigureOut">
              <a:rPr lang="en-US" smtClean="0"/>
              <a:t>1/24/2024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0701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6E91E96-98B0-4413-9547-46F3504108EF}"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48087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3840" b="0" baseline="0"/>
            </a:lvl1pPr>
          </a:lstStyle>
          <a:p>
            <a:r>
              <a:rPr lang="en-US"/>
              <a:t>Click to edit Master title style</a:t>
            </a:r>
            <a:endParaRPr lang="en-US" dirty="0"/>
          </a:p>
        </p:txBody>
      </p:sp>
      <p:sp>
        <p:nvSpPr>
          <p:cNvPr id="3" name="Content Placeholder 2"/>
          <p:cNvSpPr>
            <a:spLocks noGrp="1"/>
          </p:cNvSpPr>
          <p:nvPr>
            <p:ph idx="1"/>
          </p:nvPr>
        </p:nvSpPr>
        <p:spPr>
          <a:xfrm>
            <a:off x="4641494" y="1042416"/>
            <a:ext cx="8778240"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7238" y="4193011"/>
            <a:ext cx="3401568" cy="2786388"/>
          </a:xfrm>
        </p:spPr>
        <p:txBody>
          <a:bodyPr anchor="t">
            <a:normAutofit/>
          </a:bodyPr>
          <a:lstStyle>
            <a:lvl1pPr marL="0" indent="0">
              <a:lnSpc>
                <a:spcPct val="100000"/>
              </a:lnSpc>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05C68B11-C5A8-448C-8CE9-B1A273C79CFC}" type="datetimeFigureOut">
              <a:rPr lang="en-US" smtClean="0"/>
              <a:t>1/24/2024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861829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4773" y="920903"/>
            <a:ext cx="9738276" cy="6397142"/>
          </a:xfrm>
          <a:solidFill>
            <a:schemeClr val="bg1">
              <a:lumMod val="75000"/>
            </a:schemeClr>
          </a:solidFill>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07238" y="4191610"/>
            <a:ext cx="3401568" cy="2787091"/>
          </a:xfrm>
        </p:spPr>
        <p:txBody>
          <a:bodyPr anchor="t">
            <a:normAutofit/>
          </a:bodyPr>
          <a:lstStyle>
            <a:lvl1pPr marL="0" indent="0">
              <a:lnSpc>
                <a:spcPct val="100000"/>
              </a:lnSpc>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C7616CA0-919D-4A49-9C8A-62FDFB3A5183}" type="datetimeFigureOut">
              <a:rPr lang="en-US" smtClean="0"/>
              <a:t>1/24/2024</a:t>
            </a:fld>
            <a:endParaRPr lang="en-US" dirty="0"/>
          </a:p>
        </p:txBody>
      </p:sp>
      <p:sp>
        <p:nvSpPr>
          <p:cNvPr id="9" name="Footer Placeholder 8"/>
          <p:cNvSpPr>
            <a:spLocks noGrp="1"/>
          </p:cNvSpPr>
          <p:nvPr>
            <p:ph type="ftr" sz="quarter" idx="11"/>
          </p:nvPr>
        </p:nvSpPr>
        <p:spPr>
          <a:xfrm>
            <a:off x="4198922" y="7627621"/>
            <a:ext cx="7093820" cy="438150"/>
          </a:xfrm>
        </p:spPr>
        <p:txBody>
          <a:bodyPr/>
          <a:lstStyle/>
          <a:p>
            <a:endParaRPr lang="en-US" dirty="0"/>
          </a:p>
        </p:txBody>
      </p:sp>
      <p:sp>
        <p:nvSpPr>
          <p:cNvPr id="10" name="Slide Number Placeholder 9"/>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6856786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910743"/>
            <a:ext cx="4132308" cy="6397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3503" y="1348605"/>
            <a:ext cx="3536978" cy="55214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4179037" y="910743"/>
            <a:ext cx="460858" cy="639714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4643122" y="1036930"/>
            <a:ext cx="8778240" cy="6144768"/>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958" y="7627621"/>
            <a:ext cx="3291840" cy="438150"/>
          </a:xfrm>
          <a:prstGeom prst="rect">
            <a:avLst/>
          </a:prstGeom>
        </p:spPr>
        <p:txBody>
          <a:bodyPr vert="horz" lIns="91440" tIns="45720" rIns="91440" bIns="45720" rtlCol="0" anchor="ctr"/>
          <a:lstStyle>
            <a:lvl1pPr algn="l">
              <a:defRPr sz="1320">
                <a:solidFill>
                  <a:schemeClr val="tx1">
                    <a:lumMod val="50000"/>
                    <a:lumOff val="50000"/>
                  </a:schemeClr>
                </a:solidFill>
              </a:defRPr>
            </a:lvl1pPr>
          </a:lstStyle>
          <a:p>
            <a:fld id="{90298CD5-6C1E-4009-B41F-6DF62E31D3BE}" type="datetimeFigureOut">
              <a:rPr lang="en-US" smtClean="0"/>
              <a:pPr/>
              <a:t>1/24/2024</a:t>
            </a:fld>
            <a:endParaRPr lang="en-US" dirty="0"/>
          </a:p>
        </p:txBody>
      </p:sp>
      <p:sp>
        <p:nvSpPr>
          <p:cNvPr id="5" name="Footer Placeholder 4"/>
          <p:cNvSpPr>
            <a:spLocks noGrp="1"/>
          </p:cNvSpPr>
          <p:nvPr>
            <p:ph type="ftr" sz="quarter" idx="3"/>
          </p:nvPr>
        </p:nvSpPr>
        <p:spPr>
          <a:xfrm>
            <a:off x="4643122" y="7627621"/>
            <a:ext cx="7093820" cy="438150"/>
          </a:xfrm>
          <a:prstGeom prst="rect">
            <a:avLst/>
          </a:prstGeom>
        </p:spPr>
        <p:txBody>
          <a:bodyPr vert="horz" lIns="91440" tIns="45720" rIns="91440" bIns="45720" rtlCol="0" anchor="ctr"/>
          <a:lstStyle>
            <a:lvl1pPr algn="l">
              <a:defRPr sz="132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2760963" y="7627621"/>
            <a:ext cx="1837112" cy="438150"/>
          </a:xfrm>
          <a:prstGeom prst="rect">
            <a:avLst/>
          </a:prstGeom>
        </p:spPr>
        <p:txBody>
          <a:bodyPr vert="horz" lIns="91440" tIns="45720" rIns="91440" bIns="45720" rtlCol="0" anchor="ctr"/>
          <a:lstStyle>
            <a:lvl1pPr algn="r">
              <a:defRPr sz="144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31846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4320" kern="1200" spc="-72" baseline="0">
          <a:solidFill>
            <a:srgbClr val="FFFFFF"/>
          </a:solidFill>
          <a:latin typeface="+mj-lt"/>
          <a:ea typeface="+mj-ea"/>
          <a:cs typeface="+mj-cs"/>
        </a:defRPr>
      </a:lvl1pPr>
    </p:titleStyle>
    <p:bodyStyle>
      <a:lvl1pPr marL="219456" indent="-219456" algn="l" defTabSz="1097280" rtl="0" eaLnBrk="1" latinLnBrk="0" hangingPunct="1">
        <a:lnSpc>
          <a:spcPct val="90000"/>
        </a:lnSpc>
        <a:spcBef>
          <a:spcPts val="144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1pPr>
      <a:lvl2pPr marL="82296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2160" kern="1200">
          <a:solidFill>
            <a:schemeClr val="tx1">
              <a:lumMod val="65000"/>
              <a:lumOff val="35000"/>
            </a:schemeClr>
          </a:solidFill>
          <a:latin typeface="+mn-lt"/>
          <a:ea typeface="+mn-ea"/>
          <a:cs typeface="+mn-cs"/>
        </a:defRPr>
      </a:lvl2pPr>
      <a:lvl3pPr marL="137160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920" kern="1200">
          <a:solidFill>
            <a:schemeClr val="tx1">
              <a:lumMod val="65000"/>
              <a:lumOff val="35000"/>
            </a:schemeClr>
          </a:solidFill>
          <a:latin typeface="+mn-lt"/>
          <a:ea typeface="+mn-ea"/>
          <a:cs typeface="+mn-cs"/>
        </a:defRPr>
      </a:lvl3pPr>
      <a:lvl4pPr marL="192024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4pPr>
      <a:lvl5pPr marL="246888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6pPr>
      <a:lvl7pPr marL="356616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7pPr>
      <a:lvl8pPr marL="411480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8pPr>
      <a:lvl9pPr marL="466344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7.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US" dirty="0"/>
          </a:p>
        </p:txBody>
      </p:sp>
      <p:pic>
        <p:nvPicPr>
          <p:cNvPr id="4" name="Image 1" descr="preencoded.png"/>
          <p:cNvPicPr>
            <a:picLocks noChangeAspect="1"/>
          </p:cNvPicPr>
          <p:nvPr/>
        </p:nvPicPr>
        <p:blipFill>
          <a:blip r:embed="rId5"/>
          <a:stretch>
            <a:fillRect/>
          </a:stretch>
        </p:blipFill>
        <p:spPr>
          <a:xfrm>
            <a:off x="0" y="0"/>
            <a:ext cx="5486400" cy="8229600"/>
          </a:xfrm>
          <a:prstGeom prst="rect">
            <a:avLst/>
          </a:prstGeom>
        </p:spPr>
      </p:pic>
      <p:sp>
        <p:nvSpPr>
          <p:cNvPr id="5" name="Text 1"/>
          <p:cNvSpPr/>
          <p:nvPr/>
        </p:nvSpPr>
        <p:spPr>
          <a:xfrm>
            <a:off x="6319599" y="2084784"/>
            <a:ext cx="7477601" cy="1666399"/>
          </a:xfrm>
          <a:prstGeom prst="rect">
            <a:avLst/>
          </a:prstGeom>
          <a:noFill/>
          <a:ln/>
        </p:spPr>
        <p:txBody>
          <a:bodyPr wrap="square" rtlCol="0" anchor="t"/>
          <a:lstStyle/>
          <a:p>
            <a:pPr marL="0" indent="0">
              <a:lnSpc>
                <a:spcPts val="6561"/>
              </a:lnSpc>
              <a:buNone/>
            </a:pPr>
            <a:r>
              <a:rPr lang="en-US" sz="5249" dirty="0">
                <a:solidFill>
                  <a:srgbClr val="1B1B27"/>
                </a:solidFill>
                <a:latin typeface="Corben" pitchFamily="34" charset="0"/>
                <a:ea typeface="Corben" pitchFamily="34" charset="-122"/>
                <a:cs typeface="Corben" pitchFamily="34" charset="-120"/>
              </a:rPr>
              <a:t>Report on Credit Card Fraud Detection</a:t>
            </a:r>
            <a:endParaRPr lang="en-US" sz="5249" dirty="0"/>
          </a:p>
        </p:txBody>
      </p:sp>
      <p:sp>
        <p:nvSpPr>
          <p:cNvPr id="6" name="Text 2"/>
          <p:cNvSpPr/>
          <p:nvPr/>
        </p:nvSpPr>
        <p:spPr>
          <a:xfrm>
            <a:off x="6319599" y="4084439"/>
            <a:ext cx="7477601"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This comprehensive report presents the problem statement, data sources, project objectives, and the rigorous methodology employed. It also offers valuable insights into the prevalence of credit card fraud and its significant impact on the banking industry.</a:t>
            </a:r>
            <a:endParaRPr lang="en-US" sz="1750" dirty="0"/>
          </a:p>
        </p:txBody>
      </p:sp>
      <p:sp>
        <p:nvSpPr>
          <p:cNvPr id="7" name="Shape 3"/>
          <p:cNvSpPr/>
          <p:nvPr/>
        </p:nvSpPr>
        <p:spPr>
          <a:xfrm>
            <a:off x="6319599" y="5772626"/>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6"/>
          <a:stretch>
            <a:fillRect/>
          </a:stretch>
        </p:blipFill>
        <p:spPr>
          <a:xfrm>
            <a:off x="6327219" y="5780246"/>
            <a:ext cx="340162" cy="340162"/>
          </a:xfrm>
          <a:prstGeom prst="rect">
            <a:avLst/>
          </a:prstGeom>
        </p:spPr>
      </p:pic>
      <p:sp>
        <p:nvSpPr>
          <p:cNvPr id="9" name="Text 4"/>
          <p:cNvSpPr/>
          <p:nvPr/>
        </p:nvSpPr>
        <p:spPr>
          <a:xfrm>
            <a:off x="6786086" y="5755958"/>
            <a:ext cx="1094328" cy="129835"/>
          </a:xfrm>
          <a:prstGeom prst="rect">
            <a:avLst/>
          </a:prstGeom>
          <a:noFill/>
          <a:ln/>
        </p:spPr>
        <p:txBody>
          <a:bodyPr wrap="none" rtlCol="0" anchor="t"/>
          <a:lstStyle/>
          <a:p>
            <a:pPr marL="0" indent="0" algn="l">
              <a:lnSpc>
                <a:spcPts val="3062"/>
              </a:lnSpc>
              <a:buNone/>
            </a:pPr>
            <a:r>
              <a:rPr lang="en-US" sz="2187" b="1" dirty="0">
                <a:solidFill>
                  <a:srgbClr val="404155"/>
                </a:solidFill>
                <a:latin typeface="Nobile" pitchFamily="34" charset="0"/>
                <a:ea typeface="Nobile" pitchFamily="34" charset="-122"/>
                <a:cs typeface="Nobile" pitchFamily="34" charset="-120"/>
              </a:rPr>
              <a:t>By:</a:t>
            </a:r>
          </a:p>
          <a:p>
            <a:pPr marL="0" indent="0" algn="l">
              <a:lnSpc>
                <a:spcPts val="3062"/>
              </a:lnSpc>
              <a:buNone/>
            </a:pPr>
            <a:r>
              <a:rPr lang="en-US" sz="2187" b="1" dirty="0">
                <a:solidFill>
                  <a:srgbClr val="404155"/>
                </a:solidFill>
                <a:latin typeface="Nobile" pitchFamily="34" charset="0"/>
                <a:ea typeface="Nobile" pitchFamily="34" charset="-122"/>
                <a:cs typeface="Nobile" pitchFamily="34" charset="-120"/>
              </a:rPr>
              <a:t>Trapti Agarwal</a:t>
            </a: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marL="0" indent="0" algn="l">
              <a:lnSpc>
                <a:spcPts val="3062"/>
              </a:lnSpc>
              <a:buNone/>
            </a:pPr>
            <a:r>
              <a:rPr lang="en-US" sz="2187" b="1" dirty="0">
                <a:solidFill>
                  <a:srgbClr val="404155"/>
                </a:solidFill>
                <a:latin typeface="Nobile" pitchFamily="34" charset="0"/>
                <a:ea typeface="Nobile" pitchFamily="34" charset="-122"/>
                <a:cs typeface="Nobile" pitchFamily="34" charset="-120"/>
              </a:rPr>
              <a:t>.</a:t>
            </a: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a:lnSpc>
                <a:spcPts val="3062"/>
              </a:lnSpc>
            </a:pPr>
            <a:endParaRPr lang="en-US" sz="2187" b="1" dirty="0">
              <a:solidFill>
                <a:srgbClr val="404155"/>
              </a:solidFill>
              <a:latin typeface="Nobile" pitchFamily="34" charset="0"/>
              <a:ea typeface="Nobile" pitchFamily="34" charset="-122"/>
            </a:endParaRPr>
          </a:p>
          <a:p>
            <a:pPr marL="0" indent="0" algn="l">
              <a:lnSpc>
                <a:spcPts val="3062"/>
              </a:lnSpc>
              <a:buNone/>
            </a:pPr>
            <a:endParaRPr lang="en-US" sz="2187" b="1" dirty="0">
              <a:solidFill>
                <a:srgbClr val="404155"/>
              </a:solidFill>
              <a:latin typeface="Nobile" pitchFamily="34" charset="0"/>
              <a:ea typeface="Nobile" pitchFamily="34" charset="-122"/>
              <a:cs typeface="Nobile" pitchFamily="34" charset="-120"/>
            </a:endParaRPr>
          </a:p>
          <a:p>
            <a:pPr marL="0" indent="0" algn="l">
              <a:lnSpc>
                <a:spcPts val="3062"/>
              </a:lnSpc>
              <a:buNone/>
            </a:pPr>
            <a:endParaRPr lang="en-US" sz="2187"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834"/>
    </mc:Choice>
    <mc:Fallback xmlns="">
      <p:transition spd="slow" advTm="158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F10C31-9D0A-2EF3-67F9-9D07738A70BD}"/>
              </a:ext>
            </a:extLst>
          </p:cNvPr>
          <p:cNvPicPr>
            <a:picLocks noChangeAspect="1"/>
          </p:cNvPicPr>
          <p:nvPr/>
        </p:nvPicPr>
        <p:blipFill>
          <a:blip r:embed="rId2"/>
          <a:stretch>
            <a:fillRect/>
          </a:stretch>
        </p:blipFill>
        <p:spPr>
          <a:xfrm>
            <a:off x="97571" y="1377779"/>
            <a:ext cx="6748584" cy="5474042"/>
          </a:xfrm>
          <a:prstGeom prst="rect">
            <a:avLst/>
          </a:prstGeom>
        </p:spPr>
      </p:pic>
      <p:pic>
        <p:nvPicPr>
          <p:cNvPr id="3" name="Picture 2">
            <a:extLst>
              <a:ext uri="{FF2B5EF4-FFF2-40B4-BE49-F238E27FC236}">
                <a16:creationId xmlns:a16="http://schemas.microsoft.com/office/drawing/2014/main" id="{3A883126-D5CA-D088-C2EB-2D2B168E719D}"/>
              </a:ext>
            </a:extLst>
          </p:cNvPr>
          <p:cNvPicPr>
            <a:picLocks noChangeAspect="1"/>
          </p:cNvPicPr>
          <p:nvPr/>
        </p:nvPicPr>
        <p:blipFill>
          <a:blip r:embed="rId3"/>
          <a:stretch>
            <a:fillRect/>
          </a:stretch>
        </p:blipFill>
        <p:spPr>
          <a:xfrm>
            <a:off x="6846155" y="1620456"/>
            <a:ext cx="7355982" cy="4926987"/>
          </a:xfrm>
          <a:prstGeom prst="rect">
            <a:avLst/>
          </a:prstGeom>
        </p:spPr>
      </p:pic>
    </p:spTree>
    <p:extLst>
      <p:ext uri="{BB962C8B-B14F-4D97-AF65-F5344CB8AC3E}">
        <p14:creationId xmlns:p14="http://schemas.microsoft.com/office/powerpoint/2010/main" val="887117836"/>
      </p:ext>
    </p:extLst>
  </p:cSld>
  <p:clrMapOvr>
    <a:masterClrMapping/>
  </p:clrMapOvr>
  <mc:AlternateContent xmlns:mc="http://schemas.openxmlformats.org/markup-compatibility/2006" xmlns:p14="http://schemas.microsoft.com/office/powerpoint/2010/main">
    <mc:Choice Requires="p14">
      <p:transition spd="slow" p14:dur="2000" advTm="10008"/>
    </mc:Choice>
    <mc:Fallback xmlns="">
      <p:transition spd="slow" advTm="100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7DCD8-043A-B06C-F38A-4525E2ABF7D9}"/>
              </a:ext>
            </a:extLst>
          </p:cNvPr>
          <p:cNvPicPr>
            <a:picLocks noChangeAspect="1"/>
          </p:cNvPicPr>
          <p:nvPr/>
        </p:nvPicPr>
        <p:blipFill>
          <a:blip r:embed="rId2"/>
          <a:stretch>
            <a:fillRect/>
          </a:stretch>
        </p:blipFill>
        <p:spPr>
          <a:xfrm>
            <a:off x="230408" y="1509712"/>
            <a:ext cx="7200539" cy="5210175"/>
          </a:xfrm>
          <a:prstGeom prst="rect">
            <a:avLst/>
          </a:prstGeom>
        </p:spPr>
      </p:pic>
      <p:pic>
        <p:nvPicPr>
          <p:cNvPr id="3" name="Picture 2">
            <a:extLst>
              <a:ext uri="{FF2B5EF4-FFF2-40B4-BE49-F238E27FC236}">
                <a16:creationId xmlns:a16="http://schemas.microsoft.com/office/drawing/2014/main" id="{AD373604-64A3-F1AB-1362-4555130D8FA8}"/>
              </a:ext>
            </a:extLst>
          </p:cNvPr>
          <p:cNvPicPr>
            <a:picLocks noChangeAspect="1"/>
          </p:cNvPicPr>
          <p:nvPr/>
        </p:nvPicPr>
        <p:blipFill>
          <a:blip r:embed="rId3"/>
          <a:stretch>
            <a:fillRect/>
          </a:stretch>
        </p:blipFill>
        <p:spPr>
          <a:xfrm>
            <a:off x="7511970" y="1509712"/>
            <a:ext cx="6805914" cy="5848350"/>
          </a:xfrm>
          <a:prstGeom prst="rect">
            <a:avLst/>
          </a:prstGeom>
        </p:spPr>
      </p:pic>
    </p:spTree>
    <p:extLst>
      <p:ext uri="{BB962C8B-B14F-4D97-AF65-F5344CB8AC3E}">
        <p14:creationId xmlns:p14="http://schemas.microsoft.com/office/powerpoint/2010/main" val="995419158"/>
      </p:ext>
    </p:extLst>
  </p:cSld>
  <p:clrMapOvr>
    <a:masterClrMapping/>
  </p:clrMapOvr>
  <mc:AlternateContent xmlns:mc="http://schemas.openxmlformats.org/markup-compatibility/2006" xmlns:p14="http://schemas.microsoft.com/office/powerpoint/2010/main">
    <mc:Choice Requires="p14">
      <p:transition spd="slow" p14:dur="2000" advTm="12227"/>
    </mc:Choice>
    <mc:Fallback xmlns="">
      <p:transition spd="slow" advTm="122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FFE9C5-2A53-53EA-9D57-2627B6EADF51}"/>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3930486823"/>
      </p:ext>
    </p:extLst>
  </p:cSld>
  <p:clrMapOvr>
    <a:masterClrMapping/>
  </p:clrMapOvr>
  <mc:AlternateContent xmlns:mc="http://schemas.openxmlformats.org/markup-compatibility/2006" xmlns:p14="http://schemas.microsoft.com/office/powerpoint/2010/main">
    <mc:Choice Requires="p14">
      <p:transition spd="slow" p14:dur="2000" advTm="67484"/>
    </mc:Choice>
    <mc:Fallback xmlns="">
      <p:transition spd="slow" advTm="6748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6653C-64B1-A037-D2CD-76372E62C6A6}"/>
              </a:ext>
            </a:extLst>
          </p:cNvPr>
          <p:cNvPicPr>
            <a:picLocks noChangeAspect="1"/>
          </p:cNvPicPr>
          <p:nvPr/>
        </p:nvPicPr>
        <p:blipFill>
          <a:blip r:embed="rId2"/>
          <a:stretch>
            <a:fillRect/>
          </a:stretch>
        </p:blipFill>
        <p:spPr>
          <a:xfrm>
            <a:off x="4213185" y="2095017"/>
            <a:ext cx="9514390" cy="5416953"/>
          </a:xfrm>
          <a:prstGeom prst="rect">
            <a:avLst/>
          </a:prstGeom>
        </p:spPr>
      </p:pic>
      <p:sp>
        <p:nvSpPr>
          <p:cNvPr id="8" name="TextBox 7">
            <a:extLst>
              <a:ext uri="{FF2B5EF4-FFF2-40B4-BE49-F238E27FC236}">
                <a16:creationId xmlns:a16="http://schemas.microsoft.com/office/drawing/2014/main" id="{8B922A30-1A47-7550-0764-1BDBAA474099}"/>
              </a:ext>
            </a:extLst>
          </p:cNvPr>
          <p:cNvSpPr txBox="1"/>
          <p:nvPr/>
        </p:nvSpPr>
        <p:spPr>
          <a:xfrm>
            <a:off x="4574894" y="990165"/>
            <a:ext cx="8296154" cy="646331"/>
          </a:xfrm>
          <a:prstGeom prst="rect">
            <a:avLst/>
          </a:prstGeom>
          <a:noFill/>
        </p:spPr>
        <p:txBody>
          <a:bodyPr wrap="square">
            <a:spAutoFit/>
          </a:bodyPr>
          <a:lstStyle/>
          <a:p>
            <a:r>
              <a:rPr lang="en-US" sz="3600" b="1" dirty="0"/>
              <a:t>Model Selection:</a:t>
            </a:r>
          </a:p>
        </p:txBody>
      </p:sp>
      <p:pic>
        <p:nvPicPr>
          <p:cNvPr id="9" name="Picture 8">
            <a:extLst>
              <a:ext uri="{FF2B5EF4-FFF2-40B4-BE49-F238E27FC236}">
                <a16:creationId xmlns:a16="http://schemas.microsoft.com/office/drawing/2014/main" id="{04F36DB6-CE28-BA28-FB03-D61E56A723FD}"/>
              </a:ext>
            </a:extLst>
          </p:cNvPr>
          <p:cNvPicPr>
            <a:picLocks noChangeAspect="1"/>
          </p:cNvPicPr>
          <p:nvPr/>
        </p:nvPicPr>
        <p:blipFill>
          <a:blip r:embed="rId3"/>
          <a:stretch>
            <a:fillRect/>
          </a:stretch>
        </p:blipFill>
        <p:spPr>
          <a:xfrm>
            <a:off x="-1" y="81477"/>
            <a:ext cx="4213185" cy="7905054"/>
          </a:xfrm>
          <a:prstGeom prst="rect">
            <a:avLst/>
          </a:prstGeom>
        </p:spPr>
      </p:pic>
    </p:spTree>
    <p:extLst>
      <p:ext uri="{BB962C8B-B14F-4D97-AF65-F5344CB8AC3E}">
        <p14:creationId xmlns:p14="http://schemas.microsoft.com/office/powerpoint/2010/main" val="1561072509"/>
      </p:ext>
    </p:extLst>
  </p:cSld>
  <p:clrMapOvr>
    <a:masterClrMapping/>
  </p:clrMapOvr>
  <mc:AlternateContent xmlns:mc="http://schemas.openxmlformats.org/markup-compatibility/2006" xmlns:p14="http://schemas.microsoft.com/office/powerpoint/2010/main">
    <mc:Choice Requires="p14">
      <p:transition spd="slow" p14:dur="2000" advTm="48848"/>
    </mc:Choice>
    <mc:Fallback xmlns="">
      <p:transition spd="slow" advTm="4884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6"/>
          <a:stretch>
            <a:fillRect/>
          </a:stretch>
        </p:blipFill>
        <p:spPr>
          <a:xfrm>
            <a:off x="10150997" y="0"/>
            <a:ext cx="4479403" cy="8229600"/>
          </a:xfrm>
          <a:prstGeom prst="rect">
            <a:avLst/>
          </a:prstGeom>
        </p:spPr>
      </p:pic>
      <p:sp>
        <p:nvSpPr>
          <p:cNvPr id="5" name="Text 1"/>
          <p:cNvSpPr/>
          <p:nvPr/>
        </p:nvSpPr>
        <p:spPr>
          <a:xfrm>
            <a:off x="1464231" y="871538"/>
            <a:ext cx="3386971" cy="529233"/>
          </a:xfrm>
          <a:prstGeom prst="rect">
            <a:avLst/>
          </a:prstGeom>
          <a:noFill/>
          <a:ln/>
        </p:spPr>
        <p:txBody>
          <a:bodyPr wrap="none" rtlCol="0" anchor="t"/>
          <a:lstStyle/>
          <a:p>
            <a:pPr marL="0" indent="0">
              <a:lnSpc>
                <a:spcPts val="4167"/>
              </a:lnSpc>
              <a:buNone/>
            </a:pPr>
            <a:r>
              <a:rPr lang="en-US" sz="3600" b="1" dirty="0">
                <a:solidFill>
                  <a:srgbClr val="1B1B27"/>
                </a:solidFill>
                <a:latin typeface="Corben" pitchFamily="34" charset="0"/>
                <a:ea typeface="Corben" pitchFamily="34" charset="-122"/>
                <a:cs typeface="Corben" pitchFamily="34" charset="-120"/>
              </a:rPr>
              <a:t>Model Building</a:t>
            </a:r>
            <a:endParaRPr lang="en-US" sz="3600" b="1" dirty="0"/>
          </a:p>
        </p:txBody>
      </p:sp>
      <p:sp>
        <p:nvSpPr>
          <p:cNvPr id="6" name="Shape 2"/>
          <p:cNvSpPr/>
          <p:nvPr/>
        </p:nvSpPr>
        <p:spPr>
          <a:xfrm>
            <a:off x="1701284" y="1654731"/>
            <a:ext cx="33814" cy="5703213"/>
          </a:xfrm>
          <a:prstGeom prst="roundRect">
            <a:avLst>
              <a:gd name="adj" fmla="val 225378"/>
            </a:avLst>
          </a:prstGeom>
          <a:solidFill>
            <a:srgbClr val="B8BFDF"/>
          </a:solidFill>
          <a:ln/>
        </p:spPr>
      </p:sp>
      <p:sp>
        <p:nvSpPr>
          <p:cNvPr id="7" name="Shape 3"/>
          <p:cNvSpPr/>
          <p:nvPr/>
        </p:nvSpPr>
        <p:spPr>
          <a:xfrm>
            <a:off x="1908691" y="1960602"/>
            <a:ext cx="592693" cy="33814"/>
          </a:xfrm>
          <a:prstGeom prst="roundRect">
            <a:avLst>
              <a:gd name="adj" fmla="val 225378"/>
            </a:avLst>
          </a:prstGeom>
          <a:solidFill>
            <a:srgbClr val="B8BFDF"/>
          </a:solidFill>
          <a:ln/>
        </p:spPr>
      </p:sp>
      <p:sp>
        <p:nvSpPr>
          <p:cNvPr id="8" name="Shape 4"/>
          <p:cNvSpPr/>
          <p:nvPr/>
        </p:nvSpPr>
        <p:spPr>
          <a:xfrm>
            <a:off x="1527691" y="1787009"/>
            <a:ext cx="381000" cy="381000"/>
          </a:xfrm>
          <a:prstGeom prst="roundRect">
            <a:avLst>
              <a:gd name="adj" fmla="val 20002"/>
            </a:avLst>
          </a:prstGeom>
          <a:solidFill>
            <a:srgbClr val="D2D9F9"/>
          </a:solidFill>
          <a:ln w="10478">
            <a:solidFill>
              <a:srgbClr val="B8BFDF"/>
            </a:solidFill>
            <a:prstDash val="solid"/>
          </a:ln>
        </p:spPr>
      </p:sp>
      <p:sp>
        <p:nvSpPr>
          <p:cNvPr id="9" name="Text 5"/>
          <p:cNvSpPr/>
          <p:nvPr/>
        </p:nvSpPr>
        <p:spPr>
          <a:xfrm>
            <a:off x="1680091" y="1818680"/>
            <a:ext cx="76200" cy="317540"/>
          </a:xfrm>
          <a:prstGeom prst="rect">
            <a:avLst/>
          </a:prstGeom>
          <a:noFill/>
          <a:ln/>
        </p:spPr>
        <p:txBody>
          <a:bodyPr wrap="none" rtlCol="0" anchor="t"/>
          <a:lstStyle/>
          <a:p>
            <a:pPr marL="0" indent="0" algn="ctr">
              <a:lnSpc>
                <a:spcPts val="2500"/>
              </a:lnSpc>
              <a:buNone/>
            </a:pPr>
            <a:r>
              <a:rPr lang="en-US" sz="2000" dirty="0">
                <a:solidFill>
                  <a:srgbClr val="404155"/>
                </a:solidFill>
                <a:latin typeface="Corben" pitchFamily="34" charset="0"/>
                <a:ea typeface="Corben" pitchFamily="34" charset="-122"/>
                <a:cs typeface="Corben" pitchFamily="34" charset="-120"/>
              </a:rPr>
              <a:t>1</a:t>
            </a:r>
            <a:endParaRPr lang="en-US" sz="2000" dirty="0"/>
          </a:p>
        </p:txBody>
      </p:sp>
      <p:sp>
        <p:nvSpPr>
          <p:cNvPr id="10" name="Text 6"/>
          <p:cNvSpPr/>
          <p:nvPr/>
        </p:nvSpPr>
        <p:spPr>
          <a:xfrm>
            <a:off x="2649617" y="1824038"/>
            <a:ext cx="1973580" cy="264557"/>
          </a:xfrm>
          <a:prstGeom prst="rect">
            <a:avLst/>
          </a:prstGeom>
          <a:noFill/>
          <a:ln/>
        </p:spPr>
        <p:txBody>
          <a:bodyPr wrap="none" rtlCol="0" anchor="t"/>
          <a:lstStyle/>
          <a:p>
            <a:pPr marL="0" indent="0" algn="l">
              <a:lnSpc>
                <a:spcPts val="2084"/>
              </a:lnSpc>
              <a:buNone/>
            </a:pPr>
            <a:r>
              <a:rPr lang="en-US" sz="1667" dirty="0">
                <a:solidFill>
                  <a:srgbClr val="404155"/>
                </a:solidFill>
                <a:latin typeface="Corben" pitchFamily="34" charset="0"/>
                <a:ea typeface="Corben" pitchFamily="34" charset="-122"/>
                <a:cs typeface="Corben" pitchFamily="34" charset="-120"/>
              </a:rPr>
              <a:t>Logistic Regression</a:t>
            </a:r>
            <a:endParaRPr lang="en-US" sz="1667" dirty="0"/>
          </a:p>
        </p:txBody>
      </p:sp>
      <p:sp>
        <p:nvSpPr>
          <p:cNvPr id="11" name="Text 7"/>
          <p:cNvSpPr/>
          <p:nvPr/>
        </p:nvSpPr>
        <p:spPr>
          <a:xfrm>
            <a:off x="5483669" y="1654731"/>
            <a:ext cx="3845525" cy="6285501"/>
          </a:xfrm>
          <a:prstGeom prst="rect">
            <a:avLst/>
          </a:prstGeom>
          <a:noFill/>
          <a:ln/>
        </p:spPr>
        <p:txBody>
          <a:bodyPr wrap="square" rtlCol="0" anchor="t"/>
          <a:lstStyle/>
          <a:p>
            <a:pPr marL="0" indent="0" algn="l">
              <a:lnSpc>
                <a:spcPts val="2134"/>
              </a:lnSpc>
              <a:buNone/>
            </a:pPr>
            <a:r>
              <a:rPr lang="en-US" sz="2000" dirty="0">
                <a:solidFill>
                  <a:srgbClr val="404155"/>
                </a:solidFill>
                <a:latin typeface="Nobile" pitchFamily="34" charset="0"/>
                <a:ea typeface="Nobile" pitchFamily="34" charset="-122"/>
                <a:cs typeface="Nobile" pitchFamily="34" charset="-120"/>
              </a:rPr>
              <a:t>The report builds and compares three machine learning models: logistic regression, decision tree, and random forest. It uses accuracy, precision, recall, f1-score, and ROC curve as the evaluation metrics. It also performs grid search and cross-validation to tune the hyperparameters of the models.</a:t>
            </a:r>
          </a:p>
          <a:p>
            <a:pPr marL="0" indent="0" algn="l">
              <a:lnSpc>
                <a:spcPts val="2134"/>
              </a:lnSpc>
              <a:buNone/>
            </a:pPr>
            <a:endParaRPr lang="en-US" sz="2000" dirty="0">
              <a:solidFill>
                <a:srgbClr val="404155"/>
              </a:solidFill>
              <a:latin typeface="Nobile" pitchFamily="34" charset="0"/>
              <a:ea typeface="Nobile" pitchFamily="34" charset="-122"/>
            </a:endParaRPr>
          </a:p>
          <a:p>
            <a:pPr marL="342900" indent="-342900" algn="l">
              <a:lnSpc>
                <a:spcPts val="2134"/>
              </a:lnSpc>
              <a:buFont typeface="Wingdings" panose="05000000000000000000" pitchFamily="2" charset="2"/>
              <a:buChar char="Ø"/>
            </a:pPr>
            <a:r>
              <a:rPr lang="en-US" sz="2000" dirty="0">
                <a:solidFill>
                  <a:srgbClr val="404155"/>
                </a:solidFill>
                <a:latin typeface="Nobile" pitchFamily="34" charset="0"/>
                <a:ea typeface="Nobile" pitchFamily="34" charset="-122"/>
              </a:rPr>
              <a:t>We will start with the Logistic regression model with the different value of regularization and hyper param tuning, then go to the decision tree and so on etc. We will also try ensemble models and use voting classifier, Bagging, Boosting etc. on the best performing individual models to find the best model.</a:t>
            </a:r>
          </a:p>
          <a:p>
            <a:pPr marL="0" indent="0" algn="l">
              <a:lnSpc>
                <a:spcPts val="2134"/>
              </a:lnSpc>
              <a:buNone/>
            </a:pPr>
            <a:endParaRPr lang="en-US" sz="2000" dirty="0"/>
          </a:p>
        </p:txBody>
      </p:sp>
      <p:sp>
        <p:nvSpPr>
          <p:cNvPr id="12" name="Shape 8"/>
          <p:cNvSpPr/>
          <p:nvPr/>
        </p:nvSpPr>
        <p:spPr>
          <a:xfrm>
            <a:off x="1908691" y="3918109"/>
            <a:ext cx="592693" cy="33814"/>
          </a:xfrm>
          <a:prstGeom prst="roundRect">
            <a:avLst>
              <a:gd name="adj" fmla="val 225378"/>
            </a:avLst>
          </a:prstGeom>
          <a:solidFill>
            <a:srgbClr val="B8BFDF"/>
          </a:solidFill>
          <a:ln/>
        </p:spPr>
      </p:sp>
      <p:sp>
        <p:nvSpPr>
          <p:cNvPr id="13" name="Shape 9"/>
          <p:cNvSpPr/>
          <p:nvPr/>
        </p:nvSpPr>
        <p:spPr>
          <a:xfrm>
            <a:off x="1527691" y="3744516"/>
            <a:ext cx="381000" cy="381000"/>
          </a:xfrm>
          <a:prstGeom prst="roundRect">
            <a:avLst>
              <a:gd name="adj" fmla="val 20002"/>
            </a:avLst>
          </a:prstGeom>
          <a:solidFill>
            <a:srgbClr val="D2D9F9"/>
          </a:solidFill>
          <a:ln w="10478">
            <a:solidFill>
              <a:srgbClr val="B8BFDF"/>
            </a:solidFill>
            <a:prstDash val="solid"/>
          </a:ln>
        </p:spPr>
      </p:sp>
      <p:sp>
        <p:nvSpPr>
          <p:cNvPr id="14" name="Text 10"/>
          <p:cNvSpPr/>
          <p:nvPr/>
        </p:nvSpPr>
        <p:spPr>
          <a:xfrm>
            <a:off x="1653421" y="3776186"/>
            <a:ext cx="129540" cy="317540"/>
          </a:xfrm>
          <a:prstGeom prst="rect">
            <a:avLst/>
          </a:prstGeom>
          <a:noFill/>
          <a:ln/>
        </p:spPr>
        <p:txBody>
          <a:bodyPr wrap="none" rtlCol="0" anchor="t"/>
          <a:lstStyle/>
          <a:p>
            <a:pPr marL="0" indent="0" algn="ctr">
              <a:lnSpc>
                <a:spcPts val="2500"/>
              </a:lnSpc>
              <a:buNone/>
            </a:pPr>
            <a:r>
              <a:rPr lang="en-US" sz="2000" dirty="0">
                <a:solidFill>
                  <a:srgbClr val="404155"/>
                </a:solidFill>
                <a:latin typeface="Corben" pitchFamily="34" charset="0"/>
                <a:ea typeface="Corben" pitchFamily="34" charset="-122"/>
                <a:cs typeface="Corben" pitchFamily="34" charset="-120"/>
              </a:rPr>
              <a:t>2</a:t>
            </a:r>
            <a:endParaRPr lang="en-US" sz="2000" dirty="0"/>
          </a:p>
        </p:txBody>
      </p:sp>
      <p:sp>
        <p:nvSpPr>
          <p:cNvPr id="15" name="Text 11"/>
          <p:cNvSpPr/>
          <p:nvPr/>
        </p:nvSpPr>
        <p:spPr>
          <a:xfrm>
            <a:off x="2649617" y="3781544"/>
            <a:ext cx="1693426" cy="264557"/>
          </a:xfrm>
          <a:prstGeom prst="rect">
            <a:avLst/>
          </a:prstGeom>
          <a:noFill/>
          <a:ln/>
        </p:spPr>
        <p:txBody>
          <a:bodyPr wrap="none" rtlCol="0" anchor="t"/>
          <a:lstStyle/>
          <a:p>
            <a:pPr marL="0" indent="0" algn="l">
              <a:lnSpc>
                <a:spcPts val="2084"/>
              </a:lnSpc>
              <a:buNone/>
            </a:pPr>
            <a:r>
              <a:rPr lang="en-US" sz="1667" dirty="0">
                <a:solidFill>
                  <a:srgbClr val="404155"/>
                </a:solidFill>
                <a:latin typeface="Corben" pitchFamily="34" charset="0"/>
                <a:ea typeface="Corben" pitchFamily="34" charset="-122"/>
                <a:cs typeface="Corben" pitchFamily="34" charset="-120"/>
              </a:rPr>
              <a:t>Decision Tree</a:t>
            </a:r>
            <a:endParaRPr lang="en-US" sz="1667" dirty="0"/>
          </a:p>
        </p:txBody>
      </p:sp>
      <p:sp>
        <p:nvSpPr>
          <p:cNvPr id="16" name="Text 12"/>
          <p:cNvSpPr/>
          <p:nvPr/>
        </p:nvSpPr>
        <p:spPr>
          <a:xfrm>
            <a:off x="2649617" y="4147661"/>
            <a:ext cx="6858833" cy="1083469"/>
          </a:xfrm>
          <a:prstGeom prst="rect">
            <a:avLst/>
          </a:prstGeom>
          <a:noFill/>
          <a:ln/>
        </p:spPr>
        <p:txBody>
          <a:bodyPr wrap="square" rtlCol="0" anchor="t"/>
          <a:lstStyle/>
          <a:p>
            <a:pPr marL="0" indent="0" algn="l">
              <a:lnSpc>
                <a:spcPts val="2134"/>
              </a:lnSpc>
              <a:buNone/>
            </a:pPr>
            <a:endParaRPr lang="en-US" sz="1334" dirty="0"/>
          </a:p>
        </p:txBody>
      </p:sp>
      <p:sp>
        <p:nvSpPr>
          <p:cNvPr id="17" name="Shape 13"/>
          <p:cNvSpPr/>
          <p:nvPr/>
        </p:nvSpPr>
        <p:spPr>
          <a:xfrm>
            <a:off x="1908691" y="5875615"/>
            <a:ext cx="592693" cy="33814"/>
          </a:xfrm>
          <a:prstGeom prst="roundRect">
            <a:avLst>
              <a:gd name="adj" fmla="val 225378"/>
            </a:avLst>
          </a:prstGeom>
          <a:solidFill>
            <a:srgbClr val="B8BFDF"/>
          </a:solidFill>
          <a:ln/>
        </p:spPr>
      </p:sp>
      <p:sp>
        <p:nvSpPr>
          <p:cNvPr id="18" name="Shape 14"/>
          <p:cNvSpPr/>
          <p:nvPr/>
        </p:nvSpPr>
        <p:spPr>
          <a:xfrm>
            <a:off x="1527691" y="5702022"/>
            <a:ext cx="381000" cy="381000"/>
          </a:xfrm>
          <a:prstGeom prst="roundRect">
            <a:avLst>
              <a:gd name="adj" fmla="val 20002"/>
            </a:avLst>
          </a:prstGeom>
          <a:solidFill>
            <a:srgbClr val="D2D9F9"/>
          </a:solidFill>
          <a:ln w="10478">
            <a:solidFill>
              <a:srgbClr val="B8BFDF"/>
            </a:solidFill>
            <a:prstDash val="solid"/>
          </a:ln>
        </p:spPr>
      </p:sp>
      <p:sp>
        <p:nvSpPr>
          <p:cNvPr id="19" name="Text 15"/>
          <p:cNvSpPr/>
          <p:nvPr/>
        </p:nvSpPr>
        <p:spPr>
          <a:xfrm>
            <a:off x="1645801" y="5733693"/>
            <a:ext cx="144780" cy="317540"/>
          </a:xfrm>
          <a:prstGeom prst="rect">
            <a:avLst/>
          </a:prstGeom>
          <a:noFill/>
          <a:ln/>
        </p:spPr>
        <p:txBody>
          <a:bodyPr wrap="none" rtlCol="0" anchor="t"/>
          <a:lstStyle/>
          <a:p>
            <a:pPr marL="0" indent="0" algn="ctr">
              <a:lnSpc>
                <a:spcPts val="2500"/>
              </a:lnSpc>
              <a:buNone/>
            </a:pPr>
            <a:r>
              <a:rPr lang="en-US" sz="2000" dirty="0">
                <a:solidFill>
                  <a:srgbClr val="404155"/>
                </a:solidFill>
                <a:latin typeface="Corben" pitchFamily="34" charset="0"/>
                <a:ea typeface="Corben" pitchFamily="34" charset="-122"/>
                <a:cs typeface="Corben" pitchFamily="34" charset="-120"/>
              </a:rPr>
              <a:t>3</a:t>
            </a:r>
            <a:endParaRPr lang="en-US" sz="2000" dirty="0"/>
          </a:p>
        </p:txBody>
      </p:sp>
      <p:sp>
        <p:nvSpPr>
          <p:cNvPr id="20" name="Text 16"/>
          <p:cNvSpPr/>
          <p:nvPr/>
        </p:nvSpPr>
        <p:spPr>
          <a:xfrm>
            <a:off x="2649617" y="5739051"/>
            <a:ext cx="1693426" cy="264557"/>
          </a:xfrm>
          <a:prstGeom prst="rect">
            <a:avLst/>
          </a:prstGeom>
          <a:noFill/>
          <a:ln/>
        </p:spPr>
        <p:txBody>
          <a:bodyPr wrap="none" rtlCol="0" anchor="t"/>
          <a:lstStyle/>
          <a:p>
            <a:pPr marL="0" indent="0" algn="l">
              <a:lnSpc>
                <a:spcPts val="2084"/>
              </a:lnSpc>
              <a:buNone/>
            </a:pPr>
            <a:r>
              <a:rPr lang="en-US" sz="1667" dirty="0">
                <a:solidFill>
                  <a:srgbClr val="404155"/>
                </a:solidFill>
                <a:latin typeface="Corben" pitchFamily="34" charset="0"/>
                <a:ea typeface="Corben" pitchFamily="34" charset="-122"/>
                <a:cs typeface="Corben" pitchFamily="34" charset="-120"/>
              </a:rPr>
              <a:t>Random Forest</a:t>
            </a:r>
            <a:endParaRPr lang="en-US" sz="1667" dirty="0"/>
          </a:p>
        </p:txBody>
      </p:sp>
      <p:sp>
        <p:nvSpPr>
          <p:cNvPr id="21" name="Text 17"/>
          <p:cNvSpPr/>
          <p:nvPr/>
        </p:nvSpPr>
        <p:spPr>
          <a:xfrm>
            <a:off x="2649617" y="6105168"/>
            <a:ext cx="6858833" cy="1083469"/>
          </a:xfrm>
          <a:prstGeom prst="rect">
            <a:avLst/>
          </a:prstGeom>
          <a:noFill/>
          <a:ln/>
        </p:spPr>
        <p:txBody>
          <a:bodyPr wrap="square" rtlCol="0" anchor="t"/>
          <a:lstStyle/>
          <a:p>
            <a:pPr marL="0" indent="0" algn="l">
              <a:lnSpc>
                <a:spcPts val="2134"/>
              </a:lnSpc>
              <a:buNone/>
            </a:pPr>
            <a:endParaRPr lang="en-US" sz="1334" dirty="0"/>
          </a:p>
        </p:txBody>
      </p:sp>
      <p:pic>
        <p:nvPicPr>
          <p:cNvPr id="22" name="Audio 21">
            <a:hlinkClick r:id="" action="ppaction://media"/>
            <a:extLst>
              <a:ext uri="{FF2B5EF4-FFF2-40B4-BE49-F238E27FC236}">
                <a16:creationId xmlns:a16="http://schemas.microsoft.com/office/drawing/2014/main" id="{AE907A1B-CCAC-4B46-F88A-D58D9AD1CD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00000" t="-203125" r="-400000" b="-20312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31"/>
    </mc:Choice>
    <mc:Fallback xmlns="">
      <p:transition spd="slow" advTm="47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A388-46D0-431F-788A-EAD15EE9534E}"/>
              </a:ext>
            </a:extLst>
          </p:cNvPr>
          <p:cNvPicPr>
            <a:picLocks noChangeAspect="1"/>
          </p:cNvPicPr>
          <p:nvPr/>
        </p:nvPicPr>
        <p:blipFill>
          <a:blip r:embed="rId2"/>
          <a:stretch>
            <a:fillRect/>
          </a:stretch>
        </p:blipFill>
        <p:spPr>
          <a:xfrm>
            <a:off x="166446" y="1509712"/>
            <a:ext cx="6685767" cy="5210175"/>
          </a:xfrm>
          <a:prstGeom prst="rect">
            <a:avLst/>
          </a:prstGeom>
        </p:spPr>
      </p:pic>
      <p:pic>
        <p:nvPicPr>
          <p:cNvPr id="6" name="Picture 5">
            <a:extLst>
              <a:ext uri="{FF2B5EF4-FFF2-40B4-BE49-F238E27FC236}">
                <a16:creationId xmlns:a16="http://schemas.microsoft.com/office/drawing/2014/main" id="{46AFF6D8-C271-6019-9248-63942492BDB4}"/>
              </a:ext>
            </a:extLst>
          </p:cNvPr>
          <p:cNvPicPr>
            <a:picLocks noChangeAspect="1"/>
          </p:cNvPicPr>
          <p:nvPr/>
        </p:nvPicPr>
        <p:blipFill>
          <a:blip r:embed="rId3"/>
          <a:stretch>
            <a:fillRect/>
          </a:stretch>
        </p:blipFill>
        <p:spPr>
          <a:xfrm>
            <a:off x="7214102" y="1509712"/>
            <a:ext cx="6429375" cy="5210176"/>
          </a:xfrm>
          <a:prstGeom prst="rect">
            <a:avLst/>
          </a:prstGeom>
        </p:spPr>
      </p:pic>
    </p:spTree>
    <p:extLst>
      <p:ext uri="{BB962C8B-B14F-4D97-AF65-F5344CB8AC3E}">
        <p14:creationId xmlns:p14="http://schemas.microsoft.com/office/powerpoint/2010/main" val="1988030584"/>
      </p:ext>
    </p:extLst>
  </p:cSld>
  <p:clrMapOvr>
    <a:masterClrMapping/>
  </p:clrMapOvr>
  <mc:AlternateContent xmlns:mc="http://schemas.openxmlformats.org/markup-compatibility/2006" xmlns:p14="http://schemas.microsoft.com/office/powerpoint/2010/main">
    <mc:Choice Requires="p14">
      <p:transition spd="slow" p14:dur="2000" advTm="5742"/>
    </mc:Choice>
    <mc:Fallback xmlns="">
      <p:transition spd="slow" advTm="574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0A6B9-2F3F-E16B-379A-D7DD747CCA41}"/>
              </a:ext>
            </a:extLst>
          </p:cNvPr>
          <p:cNvPicPr>
            <a:picLocks noChangeAspect="1"/>
          </p:cNvPicPr>
          <p:nvPr/>
        </p:nvPicPr>
        <p:blipFill>
          <a:blip r:embed="rId4"/>
          <a:stretch>
            <a:fillRect/>
          </a:stretch>
        </p:blipFill>
        <p:spPr>
          <a:xfrm>
            <a:off x="0" y="0"/>
            <a:ext cx="14630400" cy="8229599"/>
          </a:xfrm>
          <a:prstGeom prst="rect">
            <a:avLst/>
          </a:prstGeom>
        </p:spPr>
      </p:pic>
      <p:pic>
        <p:nvPicPr>
          <p:cNvPr id="2" name="Audio 1">
            <a:hlinkClick r:id="" action="ppaction://media"/>
            <a:extLst>
              <a:ext uri="{FF2B5EF4-FFF2-40B4-BE49-F238E27FC236}">
                <a16:creationId xmlns:a16="http://schemas.microsoft.com/office/drawing/2014/main" id="{49CD990F-496E-88E8-C9C2-45BFC6BDD3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00000" t="-203125" r="-400000" b="-20312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3060057339"/>
      </p:ext>
    </p:extLst>
  </p:cSld>
  <p:clrMapOvr>
    <a:masterClrMapping/>
  </p:clrMapOvr>
  <mc:AlternateContent xmlns:mc="http://schemas.openxmlformats.org/markup-compatibility/2006" xmlns:p14="http://schemas.microsoft.com/office/powerpoint/2010/main">
    <mc:Choice Requires="p14">
      <p:transition spd="slow" p14:dur="2000" advTm="10609"/>
    </mc:Choice>
    <mc:Fallback xmlns="">
      <p:transition spd="slow" advTm="1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0737E-BC66-7DDC-0714-F81E9F597D1A}"/>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473368433"/>
      </p:ext>
    </p:extLst>
  </p:cSld>
  <p:clrMapOvr>
    <a:masterClrMapping/>
  </p:clrMapOvr>
  <mc:AlternateContent xmlns:mc="http://schemas.openxmlformats.org/markup-compatibility/2006" xmlns:p14="http://schemas.microsoft.com/office/powerpoint/2010/main">
    <mc:Choice Requires="p14">
      <p:transition spd="slow" p14:dur="2000" advTm="11670"/>
    </mc:Choice>
    <mc:Fallback xmlns="">
      <p:transition spd="slow" advTm="1167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D2EA60-E8A1-2431-8E34-E7D56C75756F}"/>
              </a:ext>
            </a:extLst>
          </p:cNvPr>
          <p:cNvPicPr>
            <a:picLocks noChangeAspect="1"/>
          </p:cNvPicPr>
          <p:nvPr/>
        </p:nvPicPr>
        <p:blipFill>
          <a:blip r:embed="rId2"/>
          <a:stretch>
            <a:fillRect/>
          </a:stretch>
        </p:blipFill>
        <p:spPr>
          <a:xfrm>
            <a:off x="0" y="0"/>
            <a:ext cx="14630400" cy="8229601"/>
          </a:xfrm>
          <a:prstGeom prst="rect">
            <a:avLst/>
          </a:prstGeom>
        </p:spPr>
      </p:pic>
    </p:spTree>
    <p:extLst>
      <p:ext uri="{BB962C8B-B14F-4D97-AF65-F5344CB8AC3E}">
        <p14:creationId xmlns:p14="http://schemas.microsoft.com/office/powerpoint/2010/main" val="349488162"/>
      </p:ext>
    </p:extLst>
  </p:cSld>
  <p:clrMapOvr>
    <a:masterClrMapping/>
  </p:clrMapOvr>
  <mc:AlternateContent xmlns:mc="http://schemas.openxmlformats.org/markup-compatibility/2006" xmlns:p14="http://schemas.microsoft.com/office/powerpoint/2010/main">
    <mc:Choice Requires="p14">
      <p:transition spd="slow" p14:dur="2000" advTm="8314"/>
    </mc:Choice>
    <mc:Fallback xmlns="">
      <p:transition spd="slow" advTm="83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39175-160C-7739-247C-6F00C974F6A6}"/>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B75AB25F-E8D1-19AC-6C03-B74F87F354CC}"/>
              </a:ext>
            </a:extLst>
          </p:cNvPr>
          <p:cNvPicPr>
            <a:picLocks noChangeAspect="1"/>
          </p:cNvPicPr>
          <p:nvPr/>
        </p:nvPicPr>
        <p:blipFill>
          <a:blip r:embed="rId3"/>
          <a:stretch>
            <a:fillRect/>
          </a:stretch>
        </p:blipFill>
        <p:spPr>
          <a:xfrm>
            <a:off x="0" y="-277792"/>
            <a:ext cx="14630400" cy="8507392"/>
          </a:xfrm>
          <a:prstGeom prst="rect">
            <a:avLst/>
          </a:prstGeom>
        </p:spPr>
      </p:pic>
    </p:spTree>
    <p:extLst>
      <p:ext uri="{BB962C8B-B14F-4D97-AF65-F5344CB8AC3E}">
        <p14:creationId xmlns:p14="http://schemas.microsoft.com/office/powerpoint/2010/main" val="3665352473"/>
      </p:ext>
    </p:extLst>
  </p:cSld>
  <p:clrMapOvr>
    <a:masterClrMapping/>
  </p:clrMapOvr>
  <mc:AlternateContent xmlns:mc="http://schemas.openxmlformats.org/markup-compatibility/2006" xmlns:p14="http://schemas.microsoft.com/office/powerpoint/2010/main">
    <mc:Choice Requires="p14">
      <p:transition spd="slow" p14:dur="2000" advTm="12463"/>
    </mc:Choice>
    <mc:Fallback xmlns="">
      <p:transition spd="slow" advTm="124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88C0D-BEB5-8578-B01F-22C17C2A77A5}"/>
              </a:ext>
            </a:extLst>
          </p:cNvPr>
          <p:cNvPicPr>
            <a:picLocks noChangeAspect="1"/>
          </p:cNvPicPr>
          <p:nvPr/>
        </p:nvPicPr>
        <p:blipFill>
          <a:blip r:embed="rId4"/>
          <a:stretch>
            <a:fillRect/>
          </a:stretch>
        </p:blipFill>
        <p:spPr>
          <a:xfrm>
            <a:off x="0" y="1"/>
            <a:ext cx="14630400" cy="8229600"/>
          </a:xfrm>
          <a:prstGeom prst="rect">
            <a:avLst/>
          </a:prstGeom>
        </p:spPr>
      </p:pic>
      <p:pic>
        <p:nvPicPr>
          <p:cNvPr id="4" name="Audio 3">
            <a:hlinkClick r:id="" action="ppaction://media"/>
            <a:extLst>
              <a:ext uri="{FF2B5EF4-FFF2-40B4-BE49-F238E27FC236}">
                <a16:creationId xmlns:a16="http://schemas.microsoft.com/office/drawing/2014/main" id="{F4D4BC43-3F0C-8836-6A44-5C3025E76A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00000" t="-203125" r="-400000" b="-203125"/>
          <a:stretch>
            <a:fillRect/>
          </a:stretch>
        </p:blipFill>
        <p:spPr>
          <a:xfrm>
            <a:off x="6597569" y="6172201"/>
            <a:ext cx="3657600" cy="2057400"/>
          </a:xfrm>
          <a:prstGeom prst="rect">
            <a:avLst/>
          </a:prstGeom>
        </p:spPr>
      </p:pic>
    </p:spTree>
    <p:extLst>
      <p:ext uri="{BB962C8B-B14F-4D97-AF65-F5344CB8AC3E}">
        <p14:creationId xmlns:p14="http://schemas.microsoft.com/office/powerpoint/2010/main" val="4105435904"/>
      </p:ext>
    </p:extLst>
  </p:cSld>
  <p:clrMapOvr>
    <a:masterClrMapping/>
  </p:clrMapOvr>
  <mc:AlternateContent xmlns:mc="http://schemas.openxmlformats.org/markup-compatibility/2006" xmlns:p14="http://schemas.microsoft.com/office/powerpoint/2010/main">
    <mc:Choice Requires="p14">
      <p:transition spd="slow" p14:dur="2000" advTm="59383"/>
    </mc:Choice>
    <mc:Fallback xmlns="">
      <p:transition spd="slow" advTm="5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FD5546-BF83-171A-1D4A-5AA717422253}"/>
              </a:ext>
            </a:extLst>
          </p:cNvPr>
          <p:cNvPicPr>
            <a:picLocks noChangeAspect="1"/>
          </p:cNvPicPr>
          <p:nvPr/>
        </p:nvPicPr>
        <p:blipFill>
          <a:blip r:embed="rId2"/>
          <a:stretch>
            <a:fillRect/>
          </a:stretch>
        </p:blipFill>
        <p:spPr>
          <a:xfrm>
            <a:off x="0" y="0"/>
            <a:ext cx="14630400" cy="8229601"/>
          </a:xfrm>
          <a:prstGeom prst="rect">
            <a:avLst/>
          </a:prstGeom>
        </p:spPr>
      </p:pic>
    </p:spTree>
    <p:extLst>
      <p:ext uri="{BB962C8B-B14F-4D97-AF65-F5344CB8AC3E}">
        <p14:creationId xmlns:p14="http://schemas.microsoft.com/office/powerpoint/2010/main" val="2909917915"/>
      </p:ext>
    </p:extLst>
  </p:cSld>
  <p:clrMapOvr>
    <a:masterClrMapping/>
  </p:clrMapOvr>
  <mc:AlternateContent xmlns:mc="http://schemas.openxmlformats.org/markup-compatibility/2006" xmlns:p14="http://schemas.microsoft.com/office/powerpoint/2010/main">
    <mc:Choice Requires="p14">
      <p:transition spd="slow" p14:dur="2000" advTm="2923"/>
    </mc:Choice>
    <mc:Fallback xmlns="">
      <p:transition spd="slow" advTm="29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08453-D915-FBCC-D38F-CF109E642664}"/>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265246484"/>
      </p:ext>
    </p:extLst>
  </p:cSld>
  <p:clrMapOvr>
    <a:masterClrMapping/>
  </p:clrMapOvr>
  <mc:AlternateContent xmlns:mc="http://schemas.openxmlformats.org/markup-compatibility/2006" xmlns:p14="http://schemas.microsoft.com/office/powerpoint/2010/main">
    <mc:Choice Requires="p14">
      <p:transition spd="slow" p14:dur="2000" advTm="1483"/>
    </mc:Choice>
    <mc:Fallback xmlns="">
      <p:transition spd="slow" advTm="148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9C0B5-5439-FB1B-69A4-258A5BE4EDBB}"/>
              </a:ext>
            </a:extLst>
          </p:cNvPr>
          <p:cNvPicPr>
            <a:picLocks noChangeAspect="1"/>
          </p:cNvPicPr>
          <p:nvPr/>
        </p:nvPicPr>
        <p:blipFill>
          <a:blip r:embed="rId2"/>
          <a:stretch>
            <a:fillRect/>
          </a:stretch>
        </p:blipFill>
        <p:spPr>
          <a:xfrm>
            <a:off x="0" y="-81023"/>
            <a:ext cx="14630400" cy="8310623"/>
          </a:xfrm>
          <a:prstGeom prst="rect">
            <a:avLst/>
          </a:prstGeom>
        </p:spPr>
      </p:pic>
    </p:spTree>
    <p:extLst>
      <p:ext uri="{BB962C8B-B14F-4D97-AF65-F5344CB8AC3E}">
        <p14:creationId xmlns:p14="http://schemas.microsoft.com/office/powerpoint/2010/main" val="1897559374"/>
      </p:ext>
    </p:extLst>
  </p:cSld>
  <p:clrMapOvr>
    <a:masterClrMapping/>
  </p:clrMapOvr>
  <mc:AlternateContent xmlns:mc="http://schemas.openxmlformats.org/markup-compatibility/2006" xmlns:p14="http://schemas.microsoft.com/office/powerpoint/2010/main">
    <mc:Choice Requires="p14">
      <p:transition spd="slow" p14:dur="2000" advTm="2314"/>
    </mc:Choice>
    <mc:Fallback xmlns="">
      <p:transition spd="slow" advTm="23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0B5E78-14E4-73F3-3EE5-DBDE2EA1BDAB}"/>
              </a:ext>
            </a:extLst>
          </p:cNvPr>
          <p:cNvSpPr txBox="1"/>
          <p:nvPr/>
        </p:nvSpPr>
        <p:spPr>
          <a:xfrm>
            <a:off x="324090" y="1922815"/>
            <a:ext cx="14202137" cy="5355312"/>
          </a:xfrm>
          <a:prstGeom prst="rect">
            <a:avLst/>
          </a:prstGeom>
          <a:noFill/>
        </p:spPr>
        <p:txBody>
          <a:bodyPr wrap="square">
            <a:spAutoFit/>
          </a:bodyPr>
          <a:lstStyle/>
          <a:p>
            <a:r>
              <a:rPr lang="en-US" dirty="0"/>
              <a:t>import pandas as pd</a:t>
            </a:r>
          </a:p>
          <a:p>
            <a:endParaRPr lang="en-US" dirty="0"/>
          </a:p>
          <a:p>
            <a:r>
              <a:rPr lang="en-US" dirty="0"/>
              <a:t># Assuming your train and test datasets are named '</a:t>
            </a:r>
            <a:r>
              <a:rPr lang="en-US" dirty="0" err="1"/>
              <a:t>train_data</a:t>
            </a:r>
            <a:r>
              <a:rPr lang="en-US" dirty="0"/>
              <a:t>' and '</a:t>
            </a:r>
            <a:r>
              <a:rPr lang="en-US" dirty="0" err="1"/>
              <a:t>test_data</a:t>
            </a:r>
            <a:r>
              <a:rPr lang="en-US" dirty="0"/>
              <a:t>'</a:t>
            </a:r>
          </a:p>
          <a:p>
            <a:r>
              <a:rPr lang="en-US" dirty="0" err="1"/>
              <a:t>train_data</a:t>
            </a:r>
            <a:r>
              <a:rPr lang="en-US" dirty="0"/>
              <a:t>['</a:t>
            </a:r>
            <a:r>
              <a:rPr lang="en-US" dirty="0" err="1"/>
              <a:t>trans_date_trans_time</a:t>
            </a:r>
            <a:r>
              <a:rPr lang="en-US" dirty="0"/>
              <a:t>'] = </a:t>
            </a:r>
            <a:r>
              <a:rPr lang="en-US" dirty="0" err="1"/>
              <a:t>pd.to_datetime</a:t>
            </a:r>
            <a:r>
              <a:rPr lang="en-US" dirty="0"/>
              <a:t>(</a:t>
            </a:r>
            <a:r>
              <a:rPr lang="en-US" dirty="0" err="1"/>
              <a:t>train_data</a:t>
            </a:r>
            <a:r>
              <a:rPr lang="en-US" dirty="0"/>
              <a:t>['</a:t>
            </a:r>
            <a:r>
              <a:rPr lang="en-US" dirty="0" err="1"/>
              <a:t>trans_date_trans_time</a:t>
            </a:r>
            <a:r>
              <a:rPr lang="en-US" dirty="0"/>
              <a:t>'])</a:t>
            </a:r>
          </a:p>
          <a:p>
            <a:r>
              <a:rPr lang="en-US" dirty="0" err="1"/>
              <a:t>train_data</a:t>
            </a:r>
            <a:r>
              <a:rPr lang="en-US" dirty="0"/>
              <a:t>['month'] = </a:t>
            </a:r>
            <a:r>
              <a:rPr lang="en-US" dirty="0" err="1"/>
              <a:t>train_data</a:t>
            </a:r>
            <a:r>
              <a:rPr lang="en-US" dirty="0"/>
              <a:t>['</a:t>
            </a:r>
            <a:r>
              <a:rPr lang="en-US" dirty="0" err="1"/>
              <a:t>trans_date_trans_time</a:t>
            </a:r>
            <a:r>
              <a:rPr lang="en-US" dirty="0"/>
              <a:t>'].</a:t>
            </a:r>
            <a:r>
              <a:rPr lang="en-US" dirty="0" err="1"/>
              <a:t>dt.month</a:t>
            </a:r>
            <a:endParaRPr lang="en-US" dirty="0"/>
          </a:p>
          <a:p>
            <a:endParaRPr lang="en-US" dirty="0"/>
          </a:p>
          <a:p>
            <a:r>
              <a:rPr lang="en-US" dirty="0" err="1"/>
              <a:t>average_transactions_per_month_train</a:t>
            </a:r>
            <a:r>
              <a:rPr lang="en-US" dirty="0"/>
              <a:t> = </a:t>
            </a:r>
            <a:r>
              <a:rPr lang="en-US" dirty="0" err="1"/>
              <a:t>train_data</a:t>
            </a:r>
            <a:r>
              <a:rPr lang="en-US" dirty="0"/>
              <a:t>['month'].</a:t>
            </a:r>
            <a:r>
              <a:rPr lang="en-US" dirty="0" err="1"/>
              <a:t>value_counts</a:t>
            </a:r>
            <a:r>
              <a:rPr lang="en-US" dirty="0"/>
              <a:t>().mean()</a:t>
            </a:r>
          </a:p>
          <a:p>
            <a:endParaRPr lang="en-US" dirty="0"/>
          </a:p>
          <a:p>
            <a:r>
              <a:rPr lang="en-US" dirty="0" err="1"/>
              <a:t>fraudulent_transactions_train</a:t>
            </a:r>
            <a:r>
              <a:rPr lang="en-US" dirty="0"/>
              <a:t> = </a:t>
            </a:r>
            <a:r>
              <a:rPr lang="en-US" dirty="0" err="1"/>
              <a:t>train_data</a:t>
            </a:r>
            <a:r>
              <a:rPr lang="en-US" dirty="0"/>
              <a:t>[</a:t>
            </a:r>
            <a:r>
              <a:rPr lang="en-US" dirty="0" err="1"/>
              <a:t>train_data</a:t>
            </a:r>
            <a:r>
              <a:rPr lang="en-US" dirty="0"/>
              <a:t>['</a:t>
            </a:r>
            <a:r>
              <a:rPr lang="en-US" dirty="0" err="1"/>
              <a:t>is_fraud</a:t>
            </a:r>
            <a:r>
              <a:rPr lang="en-US" dirty="0"/>
              <a:t>'] == 1]</a:t>
            </a:r>
          </a:p>
          <a:p>
            <a:r>
              <a:rPr lang="en-US" dirty="0" err="1"/>
              <a:t>average_fraudulent_transactions_per_month_train</a:t>
            </a:r>
            <a:r>
              <a:rPr lang="en-US" dirty="0"/>
              <a:t> = </a:t>
            </a:r>
            <a:r>
              <a:rPr lang="en-US" dirty="0" err="1"/>
              <a:t>fraudulent_transactions_train</a:t>
            </a:r>
            <a:r>
              <a:rPr lang="en-US" dirty="0"/>
              <a:t>['month'].</a:t>
            </a:r>
            <a:r>
              <a:rPr lang="en-US" dirty="0" err="1"/>
              <a:t>value_counts</a:t>
            </a:r>
            <a:r>
              <a:rPr lang="en-US" dirty="0"/>
              <a:t>().mean()</a:t>
            </a:r>
          </a:p>
          <a:p>
            <a:r>
              <a:rPr lang="en-US" dirty="0" err="1"/>
              <a:t>average_amount_per_fraudulent_transaction_train</a:t>
            </a:r>
            <a:r>
              <a:rPr lang="en-US" dirty="0"/>
              <a:t> = </a:t>
            </a:r>
            <a:r>
              <a:rPr lang="en-US" dirty="0" err="1"/>
              <a:t>fraudulent_transactions_train</a:t>
            </a:r>
            <a:r>
              <a:rPr lang="en-US" dirty="0"/>
              <a:t>['amt'].mean()</a:t>
            </a:r>
          </a:p>
          <a:p>
            <a:endParaRPr lang="en-US" dirty="0"/>
          </a:p>
          <a:p>
            <a:r>
              <a:rPr lang="en-US" dirty="0"/>
              <a:t>print("Train Data:")</a:t>
            </a:r>
          </a:p>
          <a:p>
            <a:r>
              <a:rPr lang="en-US" dirty="0"/>
              <a:t>print("Average Transactions per Month:", </a:t>
            </a:r>
            <a:r>
              <a:rPr lang="en-US" dirty="0" err="1"/>
              <a:t>average_transactions_per_month_train</a:t>
            </a:r>
            <a:r>
              <a:rPr lang="en-US" dirty="0"/>
              <a:t>)</a:t>
            </a:r>
          </a:p>
          <a:p>
            <a:r>
              <a:rPr lang="en-US" dirty="0"/>
              <a:t>print("Average Fraudulent Transactions per Month:", </a:t>
            </a:r>
            <a:r>
              <a:rPr lang="en-US" dirty="0" err="1"/>
              <a:t>average_fraudulent_transactions_per_month_train</a:t>
            </a:r>
            <a:r>
              <a:rPr lang="en-US" dirty="0"/>
              <a:t>)</a:t>
            </a:r>
          </a:p>
          <a:p>
            <a:r>
              <a:rPr lang="en-US" dirty="0"/>
              <a:t>print("Average Amount per Fraudulent Transaction:", </a:t>
            </a:r>
            <a:r>
              <a:rPr lang="en-US" dirty="0" err="1"/>
              <a:t>average_amount_per_fraudulent_transaction_train</a:t>
            </a:r>
            <a:r>
              <a:rPr lang="en-US" dirty="0"/>
              <a:t>)</a:t>
            </a:r>
          </a:p>
          <a:p>
            <a:r>
              <a:rPr lang="en-US" dirty="0"/>
              <a:t>print()</a:t>
            </a:r>
          </a:p>
          <a:p>
            <a:endParaRPr lang="en-US" dirty="0"/>
          </a:p>
          <a:p>
            <a:endParaRPr lang="en-US" dirty="0"/>
          </a:p>
        </p:txBody>
      </p:sp>
    </p:spTree>
    <p:extLst>
      <p:ext uri="{BB962C8B-B14F-4D97-AF65-F5344CB8AC3E}">
        <p14:creationId xmlns:p14="http://schemas.microsoft.com/office/powerpoint/2010/main" val="3289235663"/>
      </p:ext>
    </p:extLst>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spd="slow" advTm="19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082513-BF40-CADF-CE14-24CFC32D8519}"/>
              </a:ext>
            </a:extLst>
          </p:cNvPr>
          <p:cNvPicPr>
            <a:picLocks noChangeAspect="1"/>
          </p:cNvPicPr>
          <p:nvPr/>
        </p:nvPicPr>
        <p:blipFill>
          <a:blip r:embed="rId4"/>
          <a:stretch>
            <a:fillRect/>
          </a:stretch>
        </p:blipFill>
        <p:spPr>
          <a:xfrm>
            <a:off x="-1" y="1"/>
            <a:ext cx="14630401" cy="8229600"/>
          </a:xfrm>
          <a:prstGeom prst="rect">
            <a:avLst/>
          </a:prstGeom>
        </p:spPr>
      </p:pic>
      <p:pic>
        <p:nvPicPr>
          <p:cNvPr id="3" name="Audio 2">
            <a:hlinkClick r:id="" action="ppaction://media"/>
            <a:extLst>
              <a:ext uri="{FF2B5EF4-FFF2-40B4-BE49-F238E27FC236}">
                <a16:creationId xmlns:a16="http://schemas.microsoft.com/office/drawing/2014/main" id="{E9EAF799-5D25-9397-A6F7-EBF44F27EE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00000" t="-203125" r="-400000" b="-20312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2376312307"/>
      </p:ext>
    </p:extLst>
  </p:cSld>
  <p:clrMapOvr>
    <a:masterClrMapping/>
  </p:clrMapOvr>
  <mc:AlternateContent xmlns:mc="http://schemas.openxmlformats.org/markup-compatibility/2006" xmlns:p14="http://schemas.microsoft.com/office/powerpoint/2010/main">
    <mc:Choice Requires="p14">
      <p:transition spd="slow" p14:dur="2000" advTm="19858"/>
    </mc:Choice>
    <mc:Fallback xmlns="">
      <p:transition spd="slow" advTm="1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F9F9FF">
              <a:alpha val="75000"/>
            </a:srgbClr>
          </a:solidFill>
          <a:ln/>
        </p:spPr>
      </p:sp>
      <p:pic>
        <p:nvPicPr>
          <p:cNvPr id="4" name="Image 1" descr="preencoded.png"/>
          <p:cNvPicPr>
            <a:picLocks noChangeAspect="1"/>
          </p:cNvPicPr>
          <p:nvPr/>
        </p:nvPicPr>
        <p:blipFill>
          <a:blip r:embed="rId6"/>
          <a:stretch>
            <a:fillRect/>
          </a:stretch>
        </p:blipFill>
        <p:spPr>
          <a:xfrm>
            <a:off x="0" y="0"/>
            <a:ext cx="14630400" cy="2552819"/>
          </a:xfrm>
          <a:prstGeom prst="rect">
            <a:avLst/>
          </a:prstGeom>
        </p:spPr>
      </p:pic>
      <p:sp>
        <p:nvSpPr>
          <p:cNvPr id="5" name="Text 1"/>
          <p:cNvSpPr/>
          <p:nvPr/>
        </p:nvSpPr>
        <p:spPr>
          <a:xfrm>
            <a:off x="2464594" y="3114437"/>
            <a:ext cx="4084677" cy="638175"/>
          </a:xfrm>
          <a:prstGeom prst="rect">
            <a:avLst/>
          </a:prstGeom>
          <a:noFill/>
          <a:ln/>
        </p:spPr>
        <p:txBody>
          <a:bodyPr wrap="none" rtlCol="0" anchor="t"/>
          <a:lstStyle/>
          <a:p>
            <a:pPr marL="0" indent="0">
              <a:lnSpc>
                <a:spcPts val="5025"/>
              </a:lnSpc>
              <a:buNone/>
            </a:pPr>
            <a:r>
              <a:rPr lang="en-US" sz="3600" b="1" dirty="0">
                <a:solidFill>
                  <a:srgbClr val="1B1B27"/>
                </a:solidFill>
                <a:latin typeface="Corben" pitchFamily="34" charset="0"/>
                <a:ea typeface="Corben" pitchFamily="34" charset="-122"/>
                <a:cs typeface="Corben" pitchFamily="34" charset="-120"/>
              </a:rPr>
              <a:t>Conclusion:</a:t>
            </a:r>
            <a:endParaRPr lang="en-US" sz="3600" b="1" dirty="0"/>
          </a:p>
        </p:txBody>
      </p:sp>
      <p:sp>
        <p:nvSpPr>
          <p:cNvPr id="6" name="Shape 2"/>
          <p:cNvSpPr/>
          <p:nvPr/>
        </p:nvSpPr>
        <p:spPr>
          <a:xfrm>
            <a:off x="2464594" y="4218503"/>
            <a:ext cx="459462" cy="459462"/>
          </a:xfrm>
          <a:prstGeom prst="roundRect">
            <a:avLst>
              <a:gd name="adj" fmla="val 20003"/>
            </a:avLst>
          </a:prstGeom>
          <a:solidFill>
            <a:srgbClr val="D2D9F9"/>
          </a:solidFill>
          <a:ln w="12740">
            <a:solidFill>
              <a:srgbClr val="B8BFDF"/>
            </a:solidFill>
            <a:prstDash val="solid"/>
          </a:ln>
        </p:spPr>
      </p:sp>
      <p:sp>
        <p:nvSpPr>
          <p:cNvPr id="7" name="Text 3"/>
          <p:cNvSpPr/>
          <p:nvPr/>
        </p:nvSpPr>
        <p:spPr>
          <a:xfrm>
            <a:off x="2648545" y="4256723"/>
            <a:ext cx="91440" cy="382905"/>
          </a:xfrm>
          <a:prstGeom prst="rect">
            <a:avLst/>
          </a:prstGeom>
          <a:noFill/>
          <a:ln/>
        </p:spPr>
        <p:txBody>
          <a:bodyPr wrap="none" rtlCol="0" anchor="t"/>
          <a:lstStyle/>
          <a:p>
            <a:pPr marL="0" indent="0" algn="ctr">
              <a:lnSpc>
                <a:spcPts val="3015"/>
              </a:lnSpc>
              <a:buNone/>
            </a:pPr>
            <a:r>
              <a:rPr lang="en-US" sz="2412" dirty="0">
                <a:solidFill>
                  <a:srgbClr val="404155"/>
                </a:solidFill>
                <a:latin typeface="Corben" pitchFamily="34" charset="0"/>
                <a:ea typeface="Corben" pitchFamily="34" charset="-122"/>
                <a:cs typeface="Corben" pitchFamily="34" charset="-120"/>
              </a:rPr>
              <a:t>1</a:t>
            </a:r>
            <a:endParaRPr lang="en-US" sz="2412" dirty="0"/>
          </a:p>
        </p:txBody>
      </p:sp>
      <p:sp>
        <p:nvSpPr>
          <p:cNvPr id="8" name="Text 4"/>
          <p:cNvSpPr/>
          <p:nvPr/>
        </p:nvSpPr>
        <p:spPr>
          <a:xfrm>
            <a:off x="3128248" y="4288631"/>
            <a:ext cx="2461260" cy="319088"/>
          </a:xfrm>
          <a:prstGeom prst="rect">
            <a:avLst/>
          </a:prstGeom>
          <a:noFill/>
          <a:ln/>
        </p:spPr>
        <p:txBody>
          <a:bodyPr wrap="none" rtlCol="0" anchor="t"/>
          <a:lstStyle/>
          <a:p>
            <a:pPr marL="0" indent="0">
              <a:lnSpc>
                <a:spcPts val="2513"/>
              </a:lnSpc>
              <a:buNone/>
            </a:pPr>
            <a:r>
              <a:rPr lang="en-US" sz="2800" b="1" dirty="0">
                <a:solidFill>
                  <a:srgbClr val="404155"/>
                </a:solidFill>
                <a:latin typeface="Corben" pitchFamily="34" charset="0"/>
                <a:ea typeface="Corben" pitchFamily="34" charset="-122"/>
                <a:cs typeface="Corben" pitchFamily="34" charset="-120"/>
              </a:rPr>
              <a:t>Model Effectiveness</a:t>
            </a:r>
            <a:endParaRPr lang="en-US" sz="2800" b="1" dirty="0"/>
          </a:p>
        </p:txBody>
      </p:sp>
      <p:sp>
        <p:nvSpPr>
          <p:cNvPr id="9" name="Text 5"/>
          <p:cNvSpPr/>
          <p:nvPr/>
        </p:nvSpPr>
        <p:spPr>
          <a:xfrm>
            <a:off x="3128248" y="4730234"/>
            <a:ext cx="4084796" cy="2940367"/>
          </a:xfrm>
          <a:prstGeom prst="rect">
            <a:avLst/>
          </a:prstGeom>
          <a:noFill/>
          <a:ln/>
        </p:spPr>
        <p:txBody>
          <a:bodyPr wrap="square" rtlCol="0" anchor="t"/>
          <a:lstStyle/>
          <a:p>
            <a:pPr marL="0" indent="0">
              <a:lnSpc>
                <a:spcPts val="2573"/>
              </a:lnSpc>
              <a:buNone/>
            </a:pPr>
            <a:r>
              <a:rPr lang="en-US" sz="2000" b="1" i="1" dirty="0">
                <a:solidFill>
                  <a:srgbClr val="404155"/>
                </a:solidFill>
                <a:latin typeface="Nobile" pitchFamily="34" charset="0"/>
                <a:ea typeface="Nobile" pitchFamily="34" charset="-122"/>
                <a:cs typeface="Nobile" pitchFamily="34" charset="-120"/>
              </a:rPr>
              <a:t>The report concludes that the random model can effectively detect credit card fraud transactions with high accuracy and low false positives. </a:t>
            </a:r>
            <a:endParaRPr lang="en-US" sz="2000" b="1" i="1" dirty="0"/>
          </a:p>
        </p:txBody>
      </p:sp>
      <p:sp>
        <p:nvSpPr>
          <p:cNvPr id="10" name="Shape 6"/>
          <p:cNvSpPr/>
          <p:nvPr/>
        </p:nvSpPr>
        <p:spPr>
          <a:xfrm>
            <a:off x="7417237" y="4218503"/>
            <a:ext cx="459462" cy="459462"/>
          </a:xfrm>
          <a:prstGeom prst="roundRect">
            <a:avLst>
              <a:gd name="adj" fmla="val 20003"/>
            </a:avLst>
          </a:prstGeom>
          <a:solidFill>
            <a:srgbClr val="D2D9F9"/>
          </a:solidFill>
          <a:ln w="12740">
            <a:solidFill>
              <a:srgbClr val="B8BFDF"/>
            </a:solidFill>
            <a:prstDash val="solid"/>
          </a:ln>
        </p:spPr>
      </p:sp>
      <p:sp>
        <p:nvSpPr>
          <p:cNvPr id="11" name="Text 7"/>
          <p:cNvSpPr/>
          <p:nvPr/>
        </p:nvSpPr>
        <p:spPr>
          <a:xfrm>
            <a:off x="7566898" y="4256723"/>
            <a:ext cx="160020" cy="382905"/>
          </a:xfrm>
          <a:prstGeom prst="rect">
            <a:avLst/>
          </a:prstGeom>
          <a:noFill/>
          <a:ln/>
        </p:spPr>
        <p:txBody>
          <a:bodyPr wrap="none" rtlCol="0" anchor="t"/>
          <a:lstStyle/>
          <a:p>
            <a:pPr marL="0" indent="0" algn="ctr">
              <a:lnSpc>
                <a:spcPts val="3015"/>
              </a:lnSpc>
              <a:buNone/>
            </a:pPr>
            <a:r>
              <a:rPr lang="en-US" sz="2412" dirty="0">
                <a:solidFill>
                  <a:srgbClr val="404155"/>
                </a:solidFill>
                <a:latin typeface="Corben" pitchFamily="34" charset="0"/>
                <a:ea typeface="Corben" pitchFamily="34" charset="-122"/>
                <a:cs typeface="Corben" pitchFamily="34" charset="-120"/>
              </a:rPr>
              <a:t>2</a:t>
            </a:r>
            <a:endParaRPr lang="en-US" sz="2412" dirty="0"/>
          </a:p>
        </p:txBody>
      </p:sp>
      <p:sp>
        <p:nvSpPr>
          <p:cNvPr id="12" name="Text 8"/>
          <p:cNvSpPr/>
          <p:nvPr/>
        </p:nvSpPr>
        <p:spPr>
          <a:xfrm>
            <a:off x="8080891" y="4288631"/>
            <a:ext cx="2865120" cy="319088"/>
          </a:xfrm>
          <a:prstGeom prst="rect">
            <a:avLst/>
          </a:prstGeom>
          <a:noFill/>
          <a:ln/>
        </p:spPr>
        <p:txBody>
          <a:bodyPr wrap="none" rtlCol="0" anchor="t"/>
          <a:lstStyle/>
          <a:p>
            <a:pPr marL="0" indent="0">
              <a:lnSpc>
                <a:spcPts val="2513"/>
              </a:lnSpc>
              <a:buNone/>
            </a:pPr>
            <a:r>
              <a:rPr lang="en-US" sz="2800" b="1" dirty="0">
                <a:solidFill>
                  <a:srgbClr val="404155"/>
                </a:solidFill>
                <a:latin typeface="Corben" pitchFamily="34" charset="0"/>
                <a:ea typeface="Corben" pitchFamily="34" charset="-122"/>
                <a:cs typeface="Corben" pitchFamily="34" charset="-120"/>
              </a:rPr>
              <a:t>Possible Improvements</a:t>
            </a:r>
            <a:endParaRPr lang="en-US" sz="2800" b="1" dirty="0"/>
          </a:p>
        </p:txBody>
      </p:sp>
      <p:sp>
        <p:nvSpPr>
          <p:cNvPr id="13" name="Text 9"/>
          <p:cNvSpPr/>
          <p:nvPr/>
        </p:nvSpPr>
        <p:spPr>
          <a:xfrm>
            <a:off x="8080891" y="4730234"/>
            <a:ext cx="4084796" cy="2940367"/>
          </a:xfrm>
          <a:prstGeom prst="rect">
            <a:avLst/>
          </a:prstGeom>
          <a:noFill/>
          <a:ln/>
        </p:spPr>
        <p:txBody>
          <a:bodyPr wrap="square" rtlCol="0" anchor="t"/>
          <a:lstStyle/>
          <a:p>
            <a:pPr marL="0" indent="0">
              <a:lnSpc>
                <a:spcPts val="2573"/>
              </a:lnSpc>
              <a:buNone/>
            </a:pPr>
            <a:r>
              <a:rPr lang="en-US" sz="2000" b="1" i="1" dirty="0">
                <a:solidFill>
                  <a:srgbClr val="404155"/>
                </a:solidFill>
                <a:latin typeface="Nobile" pitchFamily="34" charset="0"/>
                <a:ea typeface="Nobile" pitchFamily="34" charset="-122"/>
                <a:cs typeface="Nobile" pitchFamily="34" charset="-120"/>
              </a:rPr>
              <a:t>It also suggests some possible improvements and future work, such as using more data, applying more advanced techniques, and deploying the model in a real-time system.</a:t>
            </a:r>
            <a:endParaRPr lang="en-US" sz="2000" b="1" i="1" dirty="0"/>
          </a:p>
        </p:txBody>
      </p:sp>
      <p:pic>
        <p:nvPicPr>
          <p:cNvPr id="14" name="Audio 13">
            <a:hlinkClick r:id="" action="ppaction://media"/>
            <a:extLst>
              <a:ext uri="{FF2B5EF4-FFF2-40B4-BE49-F238E27FC236}">
                <a16:creationId xmlns:a16="http://schemas.microsoft.com/office/drawing/2014/main" id="{53CBBCBB-1ACE-BDC6-A1AA-CAB05D13A96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00000" t="-203125" r="-400000" b="-20312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982"/>
    </mc:Choice>
    <mc:Fallback xmlns="">
      <p:transition spd="slow" advTm="5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0E731-A4A2-4997-3E33-AB86ED179B0F}"/>
              </a:ext>
            </a:extLst>
          </p:cNvPr>
          <p:cNvPicPr>
            <a:picLocks noChangeAspect="1"/>
          </p:cNvPicPr>
          <p:nvPr/>
        </p:nvPicPr>
        <p:blipFill>
          <a:blip r:embed="rId2"/>
          <a:stretch>
            <a:fillRect/>
          </a:stretch>
        </p:blipFill>
        <p:spPr>
          <a:xfrm>
            <a:off x="0" y="11576"/>
            <a:ext cx="14630400" cy="8229600"/>
          </a:xfrm>
          <a:prstGeom prst="rect">
            <a:avLst/>
          </a:prstGeom>
        </p:spPr>
      </p:pic>
    </p:spTree>
    <p:extLst>
      <p:ext uri="{BB962C8B-B14F-4D97-AF65-F5344CB8AC3E}">
        <p14:creationId xmlns:p14="http://schemas.microsoft.com/office/powerpoint/2010/main" val="3436223258"/>
      </p:ext>
    </p:extLst>
  </p:cSld>
  <p:clrMapOvr>
    <a:masterClrMapping/>
  </p:clrMapOvr>
  <mc:AlternateContent xmlns:mc="http://schemas.openxmlformats.org/markup-compatibility/2006" xmlns:p14="http://schemas.microsoft.com/office/powerpoint/2010/main">
    <mc:Choice Requires="p14">
      <p:transition spd="slow" p14:dur="2000" advTm="37001"/>
    </mc:Choice>
    <mc:Fallback xmlns="">
      <p:transition spd="slow" advTm="370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37EFF-F290-6BF5-0B46-F4E8461A46AD}"/>
              </a:ext>
            </a:extLst>
          </p:cNvPr>
          <p:cNvPicPr>
            <a:picLocks noChangeAspect="1"/>
          </p:cNvPicPr>
          <p:nvPr/>
        </p:nvPicPr>
        <p:blipFill>
          <a:blip r:embed="rId4"/>
          <a:stretch>
            <a:fillRect/>
          </a:stretch>
        </p:blipFill>
        <p:spPr>
          <a:xfrm>
            <a:off x="0" y="0"/>
            <a:ext cx="14630400" cy="8310623"/>
          </a:xfrm>
          <a:prstGeom prst="rect">
            <a:avLst/>
          </a:prstGeom>
        </p:spPr>
      </p:pic>
      <p:pic>
        <p:nvPicPr>
          <p:cNvPr id="3" name="Audio 2">
            <a:hlinkClick r:id="" action="ppaction://media"/>
            <a:extLst>
              <a:ext uri="{FF2B5EF4-FFF2-40B4-BE49-F238E27FC236}">
                <a16:creationId xmlns:a16="http://schemas.microsoft.com/office/drawing/2014/main" id="{FD9A2A3A-DBC7-E7F3-98FD-2082A7D1C4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00000" t="-203125" r="-400000" b="-20312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3440675875"/>
      </p:ext>
    </p:extLst>
  </p:cSld>
  <p:clrMapOvr>
    <a:masterClrMapping/>
  </p:clrMapOvr>
  <mc:AlternateContent xmlns:mc="http://schemas.openxmlformats.org/markup-compatibility/2006" xmlns:p14="http://schemas.microsoft.com/office/powerpoint/2010/main">
    <mc:Choice Requires="p14">
      <p:transition spd="slow" p14:dur="2000" advTm="27755"/>
    </mc:Choice>
    <mc:Fallback xmlns="">
      <p:transition spd="slow" advTm="27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3026688" y="497086"/>
            <a:ext cx="3642360" cy="564118"/>
          </a:xfrm>
          <a:prstGeom prst="rect">
            <a:avLst/>
          </a:prstGeom>
          <a:noFill/>
          <a:ln/>
        </p:spPr>
        <p:txBody>
          <a:bodyPr wrap="none" rtlCol="0" anchor="t"/>
          <a:lstStyle/>
          <a:p>
            <a:pPr>
              <a:lnSpc>
                <a:spcPts val="5468"/>
              </a:lnSpc>
            </a:pPr>
            <a:r>
              <a:rPr lang="en-US" sz="3600" b="1" dirty="0">
                <a:solidFill>
                  <a:srgbClr val="000000"/>
                </a:solidFill>
                <a:latin typeface="p22-mackinac-pro" pitchFamily="34" charset="0"/>
                <a:ea typeface="p22-mackinac-pro" pitchFamily="34" charset="-122"/>
              </a:rPr>
              <a:t>Data Exploration</a:t>
            </a:r>
          </a:p>
        </p:txBody>
      </p:sp>
      <p:pic>
        <p:nvPicPr>
          <p:cNvPr id="5" name="Image 1" descr="preencoded.png"/>
          <p:cNvPicPr>
            <a:picLocks noChangeAspect="1"/>
          </p:cNvPicPr>
          <p:nvPr/>
        </p:nvPicPr>
        <p:blipFill>
          <a:blip r:embed="rId4"/>
          <a:stretch>
            <a:fillRect/>
          </a:stretch>
        </p:blipFill>
        <p:spPr>
          <a:xfrm>
            <a:off x="3026688" y="1422321"/>
            <a:ext cx="2678430" cy="1655326"/>
          </a:xfrm>
          <a:prstGeom prst="rect">
            <a:avLst/>
          </a:prstGeom>
        </p:spPr>
      </p:pic>
      <p:sp>
        <p:nvSpPr>
          <p:cNvPr id="6" name="Text 2"/>
          <p:cNvSpPr/>
          <p:nvPr/>
        </p:nvSpPr>
        <p:spPr>
          <a:xfrm>
            <a:off x="3026688" y="3303270"/>
            <a:ext cx="1905000" cy="282178"/>
          </a:xfrm>
          <a:prstGeom prst="rect">
            <a:avLst/>
          </a:prstGeom>
          <a:noFill/>
          <a:ln/>
        </p:spPr>
        <p:txBody>
          <a:bodyPr wrap="none" rtlCol="0" anchor="t"/>
          <a:lstStyle/>
          <a:p>
            <a:pPr marL="0" indent="0" algn="l">
              <a:lnSpc>
                <a:spcPts val="2222"/>
              </a:lnSpc>
              <a:buNone/>
            </a:pPr>
            <a:r>
              <a:rPr lang="en-US" sz="1777" dirty="0">
                <a:solidFill>
                  <a:srgbClr val="1B1B27"/>
                </a:solidFill>
                <a:latin typeface="Corben" pitchFamily="34" charset="0"/>
                <a:ea typeface="Corben" pitchFamily="34" charset="-122"/>
                <a:cs typeface="Corben" pitchFamily="34" charset="-120"/>
              </a:rPr>
              <a:t>Data Distribution</a:t>
            </a:r>
            <a:endParaRPr lang="en-US" sz="1777" dirty="0"/>
          </a:p>
        </p:txBody>
      </p:sp>
      <p:sp>
        <p:nvSpPr>
          <p:cNvPr id="7" name="Text 3"/>
          <p:cNvSpPr/>
          <p:nvPr/>
        </p:nvSpPr>
        <p:spPr>
          <a:xfrm>
            <a:off x="3026687" y="3693676"/>
            <a:ext cx="9207754" cy="3756541"/>
          </a:xfrm>
          <a:prstGeom prst="rect">
            <a:avLst/>
          </a:prstGeom>
          <a:noFill/>
          <a:ln/>
        </p:spPr>
        <p:txBody>
          <a:bodyPr wrap="square" rtlCol="0" anchor="t"/>
          <a:lstStyle/>
          <a:p>
            <a:pPr marL="0" indent="0" algn="l">
              <a:lnSpc>
                <a:spcPts val="2275"/>
              </a:lnSpc>
              <a:buNone/>
            </a:pPr>
            <a:endParaRPr lang="en-US" sz="1422" dirty="0">
              <a:solidFill>
                <a:srgbClr val="404155"/>
              </a:solidFill>
              <a:latin typeface="Nobile" pitchFamily="34" charset="0"/>
              <a:ea typeface="Nobile" pitchFamily="34" charset="-122"/>
              <a:cs typeface="Nobile" pitchFamily="34" charset="-120"/>
            </a:endParaRPr>
          </a:p>
          <a:p>
            <a:pPr marL="0" indent="0" algn="l">
              <a:lnSpc>
                <a:spcPts val="2275"/>
              </a:lnSpc>
              <a:buNone/>
            </a:pPr>
            <a:endParaRPr lang="en-US" sz="1422" dirty="0">
              <a:solidFill>
                <a:srgbClr val="404155"/>
              </a:solidFill>
              <a:latin typeface="Nobile" pitchFamily="34" charset="0"/>
              <a:ea typeface="Nobile" pitchFamily="34" charset="-122"/>
              <a:cs typeface="Nobile" pitchFamily="34" charset="-120"/>
            </a:endParaRPr>
          </a:p>
          <a:p>
            <a:pPr marL="0" indent="0" algn="l">
              <a:lnSpc>
                <a:spcPts val="2275"/>
              </a:lnSpc>
              <a:buNone/>
            </a:pPr>
            <a:r>
              <a:rPr lang="en-US" sz="2400" dirty="0">
                <a:solidFill>
                  <a:srgbClr val="404155"/>
                </a:solidFill>
                <a:latin typeface="Nobile" pitchFamily="34" charset="0"/>
                <a:ea typeface="Nobile" pitchFamily="34" charset="-122"/>
                <a:cs typeface="Nobile" pitchFamily="34" charset="-120"/>
              </a:rPr>
              <a:t>The report explores the data set, which contains 1.85 million transactions from 2019 and 2020, with 22 features and a binary target variable indicating fraud or not. It performs some descriptive statistics, data cleaning, and data visualization to understand the data distribution, the data quality, and the relationship between the variables.</a:t>
            </a:r>
            <a:endParaRPr lang="en-US" sz="2400" dirty="0"/>
          </a:p>
        </p:txBody>
      </p:sp>
      <p:pic>
        <p:nvPicPr>
          <p:cNvPr id="8" name="Image 2" descr="preencoded.png"/>
          <p:cNvPicPr>
            <a:picLocks noChangeAspect="1"/>
          </p:cNvPicPr>
          <p:nvPr/>
        </p:nvPicPr>
        <p:blipFill>
          <a:blip r:embed="rId5"/>
          <a:stretch>
            <a:fillRect/>
          </a:stretch>
        </p:blipFill>
        <p:spPr>
          <a:xfrm>
            <a:off x="5975866" y="1422321"/>
            <a:ext cx="2678430" cy="1655326"/>
          </a:xfrm>
          <a:prstGeom prst="rect">
            <a:avLst/>
          </a:prstGeom>
        </p:spPr>
      </p:pic>
      <p:sp>
        <p:nvSpPr>
          <p:cNvPr id="9" name="Text 4"/>
          <p:cNvSpPr/>
          <p:nvPr/>
        </p:nvSpPr>
        <p:spPr>
          <a:xfrm>
            <a:off x="5975866" y="3303270"/>
            <a:ext cx="1805583" cy="282178"/>
          </a:xfrm>
          <a:prstGeom prst="rect">
            <a:avLst/>
          </a:prstGeom>
          <a:noFill/>
          <a:ln/>
        </p:spPr>
        <p:txBody>
          <a:bodyPr wrap="none" rtlCol="0" anchor="t"/>
          <a:lstStyle/>
          <a:p>
            <a:pPr marL="0" indent="0" algn="l">
              <a:lnSpc>
                <a:spcPts val="2222"/>
              </a:lnSpc>
              <a:buNone/>
            </a:pPr>
            <a:r>
              <a:rPr lang="en-US" sz="1777" dirty="0">
                <a:solidFill>
                  <a:srgbClr val="1B1B27"/>
                </a:solidFill>
                <a:latin typeface="Corben" pitchFamily="34" charset="0"/>
                <a:ea typeface="Corben" pitchFamily="34" charset="-122"/>
                <a:cs typeface="Corben" pitchFamily="34" charset="-120"/>
              </a:rPr>
              <a:t>Data Quality</a:t>
            </a:r>
            <a:endParaRPr lang="en-US" sz="1777" dirty="0"/>
          </a:p>
        </p:txBody>
      </p:sp>
      <p:pic>
        <p:nvPicPr>
          <p:cNvPr id="11" name="Image 3" descr="preencoded.png"/>
          <p:cNvPicPr>
            <a:picLocks noChangeAspect="1"/>
          </p:cNvPicPr>
          <p:nvPr/>
        </p:nvPicPr>
        <p:blipFill>
          <a:blip r:embed="rId6"/>
          <a:stretch>
            <a:fillRect/>
          </a:stretch>
        </p:blipFill>
        <p:spPr>
          <a:xfrm>
            <a:off x="8925044" y="1422321"/>
            <a:ext cx="2678549" cy="1655445"/>
          </a:xfrm>
          <a:prstGeom prst="rect">
            <a:avLst/>
          </a:prstGeom>
        </p:spPr>
      </p:pic>
      <p:sp>
        <p:nvSpPr>
          <p:cNvPr id="12" name="Text 6"/>
          <p:cNvSpPr/>
          <p:nvPr/>
        </p:nvSpPr>
        <p:spPr>
          <a:xfrm>
            <a:off x="8925044" y="3303389"/>
            <a:ext cx="2678549" cy="564356"/>
          </a:xfrm>
          <a:prstGeom prst="rect">
            <a:avLst/>
          </a:prstGeom>
          <a:noFill/>
          <a:ln/>
        </p:spPr>
        <p:txBody>
          <a:bodyPr wrap="square" rtlCol="0" anchor="t"/>
          <a:lstStyle/>
          <a:p>
            <a:pPr marL="0" indent="0" algn="l">
              <a:lnSpc>
                <a:spcPts val="2222"/>
              </a:lnSpc>
              <a:buNone/>
            </a:pPr>
            <a:r>
              <a:rPr lang="en-US" sz="1777" dirty="0">
                <a:solidFill>
                  <a:srgbClr val="1B1B27"/>
                </a:solidFill>
                <a:latin typeface="Corben" pitchFamily="34" charset="0"/>
                <a:ea typeface="Corben" pitchFamily="34" charset="-122"/>
                <a:cs typeface="Corben" pitchFamily="34" charset="-120"/>
              </a:rPr>
              <a:t>Relationship Between Variables</a:t>
            </a:r>
            <a:endParaRPr lang="en-US" sz="1777" dirty="0"/>
          </a:p>
        </p:txBody>
      </p:sp>
    </p:spTree>
  </p:cSld>
  <p:clrMapOvr>
    <a:masterClrMapping/>
  </p:clrMapOvr>
  <mc:AlternateContent xmlns:mc="http://schemas.openxmlformats.org/markup-compatibility/2006" xmlns:p14="http://schemas.microsoft.com/office/powerpoint/2010/main">
    <mc:Choice Requires="p14">
      <p:transition spd="slow" p14:dur="2000" advTm="44883"/>
    </mc:Choice>
    <mc:Fallback xmlns="">
      <p:transition spd="slow" advTm="448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F9F9FF">
              <a:alpha val="75000"/>
            </a:srgbClr>
          </a:solidFill>
          <a:ln/>
        </p:spPr>
      </p:sp>
      <p:pic>
        <p:nvPicPr>
          <p:cNvPr id="4" name="Image 1" descr="preencoded.png"/>
          <p:cNvPicPr>
            <a:picLocks noChangeAspect="1"/>
          </p:cNvPicPr>
          <p:nvPr/>
        </p:nvPicPr>
        <p:blipFill>
          <a:blip r:embed="rId6"/>
          <a:stretch>
            <a:fillRect/>
          </a:stretch>
        </p:blipFill>
        <p:spPr>
          <a:xfrm>
            <a:off x="10972800" y="0"/>
            <a:ext cx="3657600" cy="8232934"/>
          </a:xfrm>
          <a:prstGeom prst="rect">
            <a:avLst/>
          </a:prstGeom>
        </p:spPr>
      </p:pic>
      <p:sp>
        <p:nvSpPr>
          <p:cNvPr id="5" name="Text 1"/>
          <p:cNvSpPr/>
          <p:nvPr/>
        </p:nvSpPr>
        <p:spPr>
          <a:xfrm>
            <a:off x="827842" y="607100"/>
            <a:ext cx="5029200" cy="689967"/>
          </a:xfrm>
          <a:prstGeom prst="rect">
            <a:avLst/>
          </a:prstGeom>
          <a:noFill/>
          <a:ln/>
        </p:spPr>
        <p:txBody>
          <a:bodyPr wrap="none" rtlCol="0" anchor="t"/>
          <a:lstStyle/>
          <a:p>
            <a:pPr indent="0">
              <a:lnSpc>
                <a:spcPts val="5468"/>
              </a:lnSpc>
              <a:buNone/>
            </a:pPr>
            <a:r>
              <a:rPr lang="en-US" sz="3600" b="1" dirty="0">
                <a:solidFill>
                  <a:srgbClr val="000000"/>
                </a:solidFill>
                <a:latin typeface="p22-mackinac-pro" pitchFamily="34" charset="0"/>
                <a:ea typeface="p22-mackinac-pro" pitchFamily="34" charset="-122"/>
              </a:rPr>
              <a:t>Data Preprocessing:</a:t>
            </a:r>
          </a:p>
        </p:txBody>
      </p:sp>
      <p:sp>
        <p:nvSpPr>
          <p:cNvPr id="6" name="Shape 2"/>
          <p:cNvSpPr/>
          <p:nvPr/>
        </p:nvSpPr>
        <p:spPr>
          <a:xfrm>
            <a:off x="827842" y="1628180"/>
            <a:ext cx="4548188" cy="3771305"/>
          </a:xfrm>
          <a:prstGeom prst="roundRect">
            <a:avLst>
              <a:gd name="adj" fmla="val 2634"/>
            </a:avLst>
          </a:prstGeom>
          <a:solidFill>
            <a:srgbClr val="D2D9F9"/>
          </a:solidFill>
          <a:ln w="13692">
            <a:solidFill>
              <a:srgbClr val="B8BFDF"/>
            </a:solidFill>
            <a:prstDash val="solid"/>
          </a:ln>
        </p:spPr>
      </p:sp>
      <p:sp>
        <p:nvSpPr>
          <p:cNvPr id="7" name="Text 3"/>
          <p:cNvSpPr/>
          <p:nvPr/>
        </p:nvSpPr>
        <p:spPr>
          <a:xfrm>
            <a:off x="1062276" y="1862614"/>
            <a:ext cx="2750820" cy="344924"/>
          </a:xfrm>
          <a:prstGeom prst="rect">
            <a:avLst/>
          </a:prstGeom>
          <a:noFill/>
          <a:ln/>
        </p:spPr>
        <p:txBody>
          <a:bodyPr wrap="none" rtlCol="0" anchor="t"/>
          <a:lstStyle/>
          <a:p>
            <a:pPr marL="0" indent="0">
              <a:lnSpc>
                <a:spcPts val="2716"/>
              </a:lnSpc>
              <a:buNone/>
            </a:pPr>
            <a:r>
              <a:rPr lang="en-US" sz="2400" dirty="0">
                <a:solidFill>
                  <a:srgbClr val="404155"/>
                </a:solidFill>
                <a:latin typeface="Corben" pitchFamily="34" charset="0"/>
                <a:ea typeface="Corben" pitchFamily="34" charset="-122"/>
                <a:cs typeface="Corben" pitchFamily="34" charset="-120"/>
              </a:rPr>
              <a:t>Categorical Variables</a:t>
            </a:r>
            <a:endParaRPr lang="en-US" sz="2400" dirty="0"/>
          </a:p>
        </p:txBody>
      </p:sp>
      <p:sp>
        <p:nvSpPr>
          <p:cNvPr id="8" name="Text 4"/>
          <p:cNvSpPr/>
          <p:nvPr/>
        </p:nvSpPr>
        <p:spPr>
          <a:xfrm>
            <a:off x="1062276" y="2339935"/>
            <a:ext cx="4079319" cy="2825115"/>
          </a:xfrm>
          <a:prstGeom prst="rect">
            <a:avLst/>
          </a:prstGeom>
          <a:noFill/>
          <a:ln/>
        </p:spPr>
        <p:txBody>
          <a:bodyPr wrap="square" rtlCol="0" anchor="t"/>
          <a:lstStyle/>
          <a:p>
            <a:pPr marL="0" indent="0">
              <a:lnSpc>
                <a:spcPts val="2781"/>
              </a:lnSpc>
              <a:buNone/>
            </a:pPr>
            <a:r>
              <a:rPr lang="en-US" sz="2000" dirty="0">
                <a:solidFill>
                  <a:srgbClr val="404155"/>
                </a:solidFill>
                <a:latin typeface="Nobile" pitchFamily="34" charset="0"/>
                <a:ea typeface="Nobile" pitchFamily="34" charset="-122"/>
                <a:cs typeface="Nobile" pitchFamily="34" charset="-120"/>
              </a:rPr>
              <a:t>The report performs some data preprocessing steps, such as converting categorical variables  dummy variables.</a:t>
            </a:r>
            <a:endParaRPr lang="en-US" sz="2000" dirty="0"/>
          </a:p>
        </p:txBody>
      </p:sp>
      <p:sp>
        <p:nvSpPr>
          <p:cNvPr id="9" name="Shape 5"/>
          <p:cNvSpPr/>
          <p:nvPr/>
        </p:nvSpPr>
        <p:spPr>
          <a:xfrm>
            <a:off x="5596771" y="1628180"/>
            <a:ext cx="4548188" cy="3771305"/>
          </a:xfrm>
          <a:prstGeom prst="roundRect">
            <a:avLst>
              <a:gd name="adj" fmla="val 2634"/>
            </a:avLst>
          </a:prstGeom>
          <a:solidFill>
            <a:srgbClr val="D2D9F9"/>
          </a:solidFill>
          <a:ln w="13692">
            <a:solidFill>
              <a:srgbClr val="B8BFDF"/>
            </a:solidFill>
            <a:prstDash val="solid"/>
          </a:ln>
        </p:spPr>
        <p:txBody>
          <a:bodyPr/>
          <a:lstStyle/>
          <a:p>
            <a:endParaRPr lang="en-US" dirty="0"/>
          </a:p>
        </p:txBody>
      </p:sp>
      <p:sp>
        <p:nvSpPr>
          <p:cNvPr id="10" name="Text 6"/>
          <p:cNvSpPr/>
          <p:nvPr/>
        </p:nvSpPr>
        <p:spPr>
          <a:xfrm>
            <a:off x="5831205" y="1862614"/>
            <a:ext cx="3009900" cy="344924"/>
          </a:xfrm>
          <a:prstGeom prst="rect">
            <a:avLst/>
          </a:prstGeom>
          <a:noFill/>
          <a:ln/>
        </p:spPr>
        <p:txBody>
          <a:bodyPr wrap="none" rtlCol="0" anchor="t"/>
          <a:lstStyle/>
          <a:p>
            <a:pPr>
              <a:lnSpc>
                <a:spcPts val="2716"/>
              </a:lnSpc>
            </a:pPr>
            <a:r>
              <a:rPr lang="en-US" sz="2400" dirty="0">
                <a:solidFill>
                  <a:srgbClr val="404155"/>
                </a:solidFill>
                <a:latin typeface="Corben" pitchFamily="34" charset="0"/>
                <a:ea typeface="Corben" pitchFamily="34" charset="-122"/>
              </a:rPr>
              <a:t>Date and Time Features</a:t>
            </a:r>
          </a:p>
        </p:txBody>
      </p:sp>
      <p:sp>
        <p:nvSpPr>
          <p:cNvPr id="11" name="Text 7"/>
          <p:cNvSpPr/>
          <p:nvPr/>
        </p:nvSpPr>
        <p:spPr>
          <a:xfrm>
            <a:off x="5831205" y="2339935"/>
            <a:ext cx="4079319" cy="2825115"/>
          </a:xfrm>
          <a:prstGeom prst="rect">
            <a:avLst/>
          </a:prstGeom>
          <a:noFill/>
          <a:ln/>
        </p:spPr>
        <p:txBody>
          <a:bodyPr wrap="square" rtlCol="0" anchor="t"/>
          <a:lstStyle/>
          <a:p>
            <a:pPr>
              <a:lnSpc>
                <a:spcPts val="2781"/>
              </a:lnSpc>
            </a:pPr>
            <a:r>
              <a:rPr lang="en-US" sz="2000" dirty="0">
                <a:solidFill>
                  <a:srgbClr val="404155"/>
                </a:solidFill>
                <a:latin typeface="Nobile" pitchFamily="34" charset="0"/>
                <a:ea typeface="Nobile" pitchFamily="34" charset="-122"/>
              </a:rPr>
              <a:t>The report creates new features based on the date and time of the transactions.</a:t>
            </a:r>
          </a:p>
        </p:txBody>
      </p:sp>
      <p:sp>
        <p:nvSpPr>
          <p:cNvPr id="12" name="Shape 8"/>
          <p:cNvSpPr/>
          <p:nvPr/>
        </p:nvSpPr>
        <p:spPr>
          <a:xfrm>
            <a:off x="938212" y="5694565"/>
            <a:ext cx="9317117" cy="2005608"/>
          </a:xfrm>
          <a:prstGeom prst="roundRect">
            <a:avLst>
              <a:gd name="adj" fmla="val 4953"/>
            </a:avLst>
          </a:prstGeom>
          <a:solidFill>
            <a:srgbClr val="D2D9F9"/>
          </a:solidFill>
          <a:ln w="13692">
            <a:solidFill>
              <a:srgbClr val="B8BFDF"/>
            </a:solidFill>
            <a:prstDash val="solid"/>
          </a:ln>
        </p:spPr>
      </p:sp>
      <p:sp>
        <p:nvSpPr>
          <p:cNvPr id="13" name="Text 9"/>
          <p:cNvSpPr/>
          <p:nvPr/>
        </p:nvSpPr>
        <p:spPr>
          <a:xfrm>
            <a:off x="1062276" y="5854660"/>
            <a:ext cx="2659380" cy="344924"/>
          </a:xfrm>
          <a:prstGeom prst="rect">
            <a:avLst/>
          </a:prstGeom>
          <a:noFill/>
          <a:ln/>
        </p:spPr>
        <p:txBody>
          <a:bodyPr wrap="none" rtlCol="0" anchor="t"/>
          <a:lstStyle/>
          <a:p>
            <a:pPr marL="0" indent="0">
              <a:lnSpc>
                <a:spcPts val="2716"/>
              </a:lnSpc>
              <a:buNone/>
            </a:pPr>
            <a:r>
              <a:rPr lang="en-US" sz="2400" dirty="0">
                <a:solidFill>
                  <a:srgbClr val="404155"/>
                </a:solidFill>
                <a:latin typeface="Corben" pitchFamily="34" charset="0"/>
                <a:ea typeface="Corben" pitchFamily="34" charset="-122"/>
                <a:cs typeface="Corben" pitchFamily="34" charset="-120"/>
              </a:rPr>
              <a:t>Numerical Variables</a:t>
            </a:r>
            <a:endParaRPr lang="en-US" sz="2400" dirty="0"/>
          </a:p>
        </p:txBody>
      </p:sp>
      <p:sp>
        <p:nvSpPr>
          <p:cNvPr id="14" name="Text 10"/>
          <p:cNvSpPr/>
          <p:nvPr/>
        </p:nvSpPr>
        <p:spPr>
          <a:xfrm>
            <a:off x="1062276" y="6331982"/>
            <a:ext cx="8848249" cy="1059418"/>
          </a:xfrm>
          <a:prstGeom prst="rect">
            <a:avLst/>
          </a:prstGeom>
          <a:noFill/>
          <a:ln/>
        </p:spPr>
        <p:txBody>
          <a:bodyPr wrap="square" rtlCol="0" anchor="t"/>
          <a:lstStyle/>
          <a:p>
            <a:pPr marL="0" indent="0">
              <a:lnSpc>
                <a:spcPts val="2781"/>
              </a:lnSpc>
              <a:buNone/>
            </a:pPr>
            <a:r>
              <a:rPr lang="en-US" sz="2000" dirty="0">
                <a:solidFill>
                  <a:srgbClr val="404155"/>
                </a:solidFill>
                <a:latin typeface="Nobile" pitchFamily="34" charset="0"/>
                <a:ea typeface="Nobile" pitchFamily="34" charset="-122"/>
              </a:rPr>
              <a:t>The report scale the numerical variables using standardization</a:t>
            </a:r>
            <a:r>
              <a:rPr lang="en-US" sz="1738" dirty="0">
                <a:solidFill>
                  <a:srgbClr val="404155"/>
                </a:solidFill>
                <a:latin typeface="Nobile" pitchFamily="34" charset="0"/>
                <a:ea typeface="Nobile" pitchFamily="34" charset="-122"/>
                <a:cs typeface="Nobile" pitchFamily="34" charset="-120"/>
              </a:rPr>
              <a:t>.</a:t>
            </a:r>
            <a:endParaRPr lang="en-US" sz="1738" dirty="0"/>
          </a:p>
        </p:txBody>
      </p:sp>
      <p:pic>
        <p:nvPicPr>
          <p:cNvPr id="15" name="Audio 14">
            <a:hlinkClick r:id="" action="ppaction://media"/>
            <a:extLst>
              <a:ext uri="{FF2B5EF4-FFF2-40B4-BE49-F238E27FC236}">
                <a16:creationId xmlns:a16="http://schemas.microsoft.com/office/drawing/2014/main" id="{45263BA7-5D54-586D-1D59-C104A4BE266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00000" t="-203125" r="-400000" b="-20312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09"/>
    </mc:Choice>
    <mc:Fallback xmlns="">
      <p:transition spd="slow" advTm="45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EFB43-1679-7BEA-B3F0-53E19DD24AE4}"/>
              </a:ext>
            </a:extLst>
          </p:cNvPr>
          <p:cNvPicPr>
            <a:picLocks noChangeAspect="1"/>
          </p:cNvPicPr>
          <p:nvPr/>
        </p:nvPicPr>
        <p:blipFill>
          <a:blip r:embed="rId2"/>
          <a:stretch>
            <a:fillRect/>
          </a:stretch>
        </p:blipFill>
        <p:spPr>
          <a:xfrm>
            <a:off x="259948" y="614784"/>
            <a:ext cx="6893206" cy="6457347"/>
          </a:xfrm>
          <a:prstGeom prst="rect">
            <a:avLst/>
          </a:prstGeom>
        </p:spPr>
      </p:pic>
      <p:pic>
        <p:nvPicPr>
          <p:cNvPr id="5" name="Picture 4">
            <a:extLst>
              <a:ext uri="{FF2B5EF4-FFF2-40B4-BE49-F238E27FC236}">
                <a16:creationId xmlns:a16="http://schemas.microsoft.com/office/drawing/2014/main" id="{800D9A24-2E53-C7A4-5FC4-A40B78A4D59C}"/>
              </a:ext>
            </a:extLst>
          </p:cNvPr>
          <p:cNvPicPr>
            <a:picLocks noChangeAspect="1"/>
          </p:cNvPicPr>
          <p:nvPr/>
        </p:nvPicPr>
        <p:blipFill>
          <a:blip r:embed="rId3"/>
          <a:stretch>
            <a:fillRect/>
          </a:stretch>
        </p:blipFill>
        <p:spPr>
          <a:xfrm>
            <a:off x="7315200" y="793920"/>
            <a:ext cx="6791325" cy="6099074"/>
          </a:xfrm>
          <a:prstGeom prst="rect">
            <a:avLst/>
          </a:prstGeom>
        </p:spPr>
      </p:pic>
    </p:spTree>
    <p:extLst>
      <p:ext uri="{BB962C8B-B14F-4D97-AF65-F5344CB8AC3E}">
        <p14:creationId xmlns:p14="http://schemas.microsoft.com/office/powerpoint/2010/main" val="2655177456"/>
      </p:ext>
    </p:extLst>
  </p:cSld>
  <p:clrMapOvr>
    <a:masterClrMapping/>
  </p:clrMapOvr>
  <mc:AlternateContent xmlns:mc="http://schemas.openxmlformats.org/markup-compatibility/2006" xmlns:p14="http://schemas.microsoft.com/office/powerpoint/2010/main">
    <mc:Choice Requires="p14">
      <p:transition spd="slow" p14:dur="2000" advTm="13961"/>
    </mc:Choice>
    <mc:Fallback xmlns="">
      <p:transition spd="slow" advTm="139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25284D-B8BF-3F46-9904-B80EF638EC1B}"/>
              </a:ext>
            </a:extLst>
          </p:cNvPr>
          <p:cNvPicPr>
            <a:picLocks noChangeAspect="1"/>
          </p:cNvPicPr>
          <p:nvPr/>
        </p:nvPicPr>
        <p:blipFill>
          <a:blip r:embed="rId2"/>
          <a:stretch>
            <a:fillRect/>
          </a:stretch>
        </p:blipFill>
        <p:spPr>
          <a:xfrm>
            <a:off x="156982" y="1080665"/>
            <a:ext cx="4692931" cy="5210175"/>
          </a:xfrm>
          <a:prstGeom prst="rect">
            <a:avLst/>
          </a:prstGeom>
        </p:spPr>
      </p:pic>
      <p:pic>
        <p:nvPicPr>
          <p:cNvPr id="1026" name="Picture 2">
            <a:extLst>
              <a:ext uri="{FF2B5EF4-FFF2-40B4-BE49-F238E27FC236}">
                <a16:creationId xmlns:a16="http://schemas.microsoft.com/office/drawing/2014/main" id="{A297CB38-D4C9-E72F-F383-0F0C60BD1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913" y="1051728"/>
            <a:ext cx="9820275"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00257"/>
      </p:ext>
    </p:extLst>
  </p:cSld>
  <p:clrMapOvr>
    <a:masterClrMapping/>
  </p:clrMapOvr>
  <mc:AlternateContent xmlns:mc="http://schemas.openxmlformats.org/markup-compatibility/2006" xmlns:p14="http://schemas.microsoft.com/office/powerpoint/2010/main">
    <mc:Choice Requires="p14">
      <p:transition spd="slow" p14:dur="2000" advTm="27794"/>
    </mc:Choice>
    <mc:Fallback xmlns="">
      <p:transition spd="slow" advTm="2779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83441B-D597-BEA6-EDC0-B64C10573A9F}"/>
              </a:ext>
            </a:extLst>
          </p:cNvPr>
          <p:cNvPicPr>
            <a:picLocks noChangeAspect="1"/>
          </p:cNvPicPr>
          <p:nvPr/>
        </p:nvPicPr>
        <p:blipFill>
          <a:blip r:embed="rId2"/>
          <a:stretch>
            <a:fillRect/>
          </a:stretch>
        </p:blipFill>
        <p:spPr>
          <a:xfrm>
            <a:off x="0" y="1509712"/>
            <a:ext cx="6008948" cy="5210175"/>
          </a:xfrm>
          <a:prstGeom prst="rect">
            <a:avLst/>
          </a:prstGeom>
        </p:spPr>
      </p:pic>
      <p:pic>
        <p:nvPicPr>
          <p:cNvPr id="2050" name="Picture 2">
            <a:extLst>
              <a:ext uri="{FF2B5EF4-FFF2-40B4-BE49-F238E27FC236}">
                <a16:creationId xmlns:a16="http://schemas.microsoft.com/office/drawing/2014/main" id="{4801615B-8FEA-16C8-82EB-8236EACE2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48" y="2164465"/>
            <a:ext cx="8343900" cy="4294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601497"/>
      </p:ext>
    </p:extLst>
  </p:cSld>
  <p:clrMapOvr>
    <a:masterClrMapping/>
  </p:clrMapOvr>
  <mc:AlternateContent xmlns:mc="http://schemas.openxmlformats.org/markup-compatibility/2006" xmlns:p14="http://schemas.microsoft.com/office/powerpoint/2010/main">
    <mc:Choice Requires="p14">
      <p:transition spd="slow" p14:dur="2000" advTm="15971"/>
    </mc:Choice>
    <mc:Fallback xmlns="">
      <p:transition spd="slow" advTm="1597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2.3"/>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246</TotalTime>
  <Words>591</Words>
  <Application>Microsoft Office PowerPoint</Application>
  <PresentationFormat>Custom</PresentationFormat>
  <Paragraphs>65</Paragraphs>
  <Slides>25</Slides>
  <Notes>5</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Corbel</vt:lpstr>
      <vt:lpstr>Corben</vt:lpstr>
      <vt:lpstr>Nobile</vt:lpstr>
      <vt:lpstr>p22-mackinac-pro</vt:lpstr>
      <vt:lpstr>Wingdings</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Trapti Agarwal</cp:lastModifiedBy>
  <cp:revision>26</cp:revision>
  <dcterms:created xsi:type="dcterms:W3CDTF">2024-01-15T19:38:08Z</dcterms:created>
  <dcterms:modified xsi:type="dcterms:W3CDTF">2024-01-24T03:17:01Z</dcterms:modified>
</cp:coreProperties>
</file>